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embeddedFontLst>
    <p:embeddedFont>
      <p:font typeface="Century Gothic Paneuropean Bold" charset="1" panose="020B0702020202020204"/>
      <p:regular r:id="rId32"/>
    </p:embeddedFont>
    <p:embeddedFont>
      <p:font typeface="Arimo" charset="1" panose="020B0604020202020204"/>
      <p:regular r:id="rId33"/>
    </p:embeddedFont>
    <p:embeddedFont>
      <p:font typeface="Century Gothic Paneuropean" charset="1" panose="020B0502020202020204"/>
      <p:regular r:id="rId34"/>
    </p:embeddedFont>
    <p:embeddedFont>
      <p:font typeface="Canva Sans" charset="1" panose="020B0503030501040103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F0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164295" y="6986796"/>
            <a:ext cx="8328590" cy="6600408"/>
          </a:xfrm>
          <a:custGeom>
            <a:avLst/>
            <a:gdLst/>
            <a:ahLst/>
            <a:cxnLst/>
            <a:rect r="r" b="b" t="t" l="l"/>
            <a:pathLst>
              <a:path h="6600408" w="8328590">
                <a:moveTo>
                  <a:pt x="0" y="0"/>
                </a:moveTo>
                <a:lnTo>
                  <a:pt x="8328590" y="0"/>
                </a:lnTo>
                <a:lnTo>
                  <a:pt x="8328590" y="6600408"/>
                </a:lnTo>
                <a:lnTo>
                  <a:pt x="0" y="66004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631678" y="7446153"/>
            <a:ext cx="10608642" cy="11546822"/>
          </a:xfrm>
          <a:custGeom>
            <a:avLst/>
            <a:gdLst/>
            <a:ahLst/>
            <a:cxnLst/>
            <a:rect r="r" b="b" t="t" l="l"/>
            <a:pathLst>
              <a:path h="11546822" w="10608642">
                <a:moveTo>
                  <a:pt x="0" y="0"/>
                </a:moveTo>
                <a:lnTo>
                  <a:pt x="10608643" y="0"/>
                </a:lnTo>
                <a:lnTo>
                  <a:pt x="10608643" y="11546822"/>
                </a:lnTo>
                <a:lnTo>
                  <a:pt x="0" y="115468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49365">
            <a:off x="-209999" y="7200900"/>
            <a:ext cx="3463913" cy="4114800"/>
          </a:xfrm>
          <a:custGeom>
            <a:avLst/>
            <a:gdLst/>
            <a:ahLst/>
            <a:cxnLst/>
            <a:rect r="r" b="b" t="t" l="l"/>
            <a:pathLst>
              <a:path h="4114800" w="3463913">
                <a:moveTo>
                  <a:pt x="0" y="0"/>
                </a:moveTo>
                <a:lnTo>
                  <a:pt x="3463914" y="0"/>
                </a:lnTo>
                <a:lnTo>
                  <a:pt x="34639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04487" y="8229600"/>
            <a:ext cx="2356658" cy="4114800"/>
          </a:xfrm>
          <a:custGeom>
            <a:avLst/>
            <a:gdLst/>
            <a:ahLst/>
            <a:cxnLst/>
            <a:rect r="r" b="b" t="t" l="l"/>
            <a:pathLst>
              <a:path h="4114800" w="2356658">
                <a:moveTo>
                  <a:pt x="0" y="0"/>
                </a:moveTo>
                <a:lnTo>
                  <a:pt x="2356659" y="0"/>
                </a:lnTo>
                <a:lnTo>
                  <a:pt x="23566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891071">
            <a:off x="13768657" y="-4710460"/>
            <a:ext cx="8328590" cy="6600408"/>
          </a:xfrm>
          <a:custGeom>
            <a:avLst/>
            <a:gdLst/>
            <a:ahLst/>
            <a:cxnLst/>
            <a:rect r="r" b="b" t="t" l="l"/>
            <a:pathLst>
              <a:path h="6600408" w="8328590">
                <a:moveTo>
                  <a:pt x="0" y="0"/>
                </a:moveTo>
                <a:lnTo>
                  <a:pt x="8328591" y="0"/>
                </a:lnTo>
                <a:lnTo>
                  <a:pt x="8328591" y="6600407"/>
                </a:lnTo>
                <a:lnTo>
                  <a:pt x="0" y="66004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891071">
            <a:off x="10247754" y="-9577219"/>
            <a:ext cx="10608642" cy="11546822"/>
          </a:xfrm>
          <a:custGeom>
            <a:avLst/>
            <a:gdLst/>
            <a:ahLst/>
            <a:cxnLst/>
            <a:rect r="r" b="b" t="t" l="l"/>
            <a:pathLst>
              <a:path h="11546822" w="10608642">
                <a:moveTo>
                  <a:pt x="0" y="0"/>
                </a:moveTo>
                <a:lnTo>
                  <a:pt x="10608642" y="0"/>
                </a:lnTo>
                <a:lnTo>
                  <a:pt x="10608642" y="11546822"/>
                </a:lnTo>
                <a:lnTo>
                  <a:pt x="0" y="115468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891071">
            <a:off x="15012761" y="-1456000"/>
            <a:ext cx="3463913" cy="4114800"/>
          </a:xfrm>
          <a:custGeom>
            <a:avLst/>
            <a:gdLst/>
            <a:ahLst/>
            <a:cxnLst/>
            <a:rect r="r" b="b" t="t" l="l"/>
            <a:pathLst>
              <a:path h="4114800" w="3463913">
                <a:moveTo>
                  <a:pt x="0" y="0"/>
                </a:moveTo>
                <a:lnTo>
                  <a:pt x="3463914" y="0"/>
                </a:lnTo>
                <a:lnTo>
                  <a:pt x="34639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891071">
            <a:off x="12402248" y="-2057400"/>
            <a:ext cx="2356658" cy="4114800"/>
          </a:xfrm>
          <a:custGeom>
            <a:avLst/>
            <a:gdLst/>
            <a:ahLst/>
            <a:cxnLst/>
            <a:rect r="r" b="b" t="t" l="l"/>
            <a:pathLst>
              <a:path h="4114800" w="2356658">
                <a:moveTo>
                  <a:pt x="0" y="0"/>
                </a:moveTo>
                <a:lnTo>
                  <a:pt x="2356658" y="0"/>
                </a:lnTo>
                <a:lnTo>
                  <a:pt x="23566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514775" y="8229600"/>
            <a:ext cx="1489050" cy="2519931"/>
          </a:xfrm>
          <a:custGeom>
            <a:avLst/>
            <a:gdLst/>
            <a:ahLst/>
            <a:cxnLst/>
            <a:rect r="r" b="b" t="t" l="l"/>
            <a:pathLst>
              <a:path h="2519931" w="1489050">
                <a:moveTo>
                  <a:pt x="0" y="0"/>
                </a:moveTo>
                <a:lnTo>
                  <a:pt x="1489050" y="0"/>
                </a:lnTo>
                <a:lnTo>
                  <a:pt x="1489050" y="2519931"/>
                </a:lnTo>
                <a:lnTo>
                  <a:pt x="0" y="25199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0">
            <a:off x="284175" y="-433465"/>
            <a:ext cx="1489050" cy="2519931"/>
          </a:xfrm>
          <a:custGeom>
            <a:avLst/>
            <a:gdLst/>
            <a:ahLst/>
            <a:cxnLst/>
            <a:rect r="r" b="b" t="t" l="l"/>
            <a:pathLst>
              <a:path h="2519931" w="1489050">
                <a:moveTo>
                  <a:pt x="0" y="2519931"/>
                </a:moveTo>
                <a:lnTo>
                  <a:pt x="1489050" y="2519931"/>
                </a:lnTo>
                <a:lnTo>
                  <a:pt x="1489050" y="0"/>
                </a:lnTo>
                <a:lnTo>
                  <a:pt x="0" y="0"/>
                </a:lnTo>
                <a:lnTo>
                  <a:pt x="0" y="2519931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-1365827" y="3287199"/>
            <a:ext cx="21048879" cy="3690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22"/>
              </a:lnSpc>
            </a:pPr>
            <a:r>
              <a:rPr lang="en-US" b="true" sz="16002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SOUL OF BANGLADESH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E4F0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8920" y="1200150"/>
            <a:ext cx="9780960" cy="698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2"/>
              </a:lnSpc>
            </a:pPr>
            <a:r>
              <a:rPr lang="en-US" b="true" sz="5761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CODING STANDARDS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43548" y="2390335"/>
            <a:ext cx="15515752" cy="8326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2"/>
              </a:lnSpc>
            </a:pPr>
            <a:r>
              <a:rPr lang="en-US" sz="2151" b="true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4. PHP STANDARDS:</a:t>
            </a:r>
          </a:p>
          <a:p>
            <a:pPr algn="l" marL="464570" indent="-232285" lvl="1">
              <a:lnSpc>
                <a:spcPts val="3012"/>
              </a:lnSpc>
              <a:buFont typeface="Arial"/>
              <a:buChar char="•"/>
            </a:pPr>
            <a:r>
              <a:rPr lang="en-US" b="true" sz="2151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Variables: Use snake_case (e.g., $user_id, $total_products).</a:t>
            </a:r>
          </a:p>
          <a:p>
            <a:pPr algn="l" marL="464570" indent="-232285" lvl="1">
              <a:lnSpc>
                <a:spcPts val="3012"/>
              </a:lnSpc>
              <a:buFont typeface="Arial"/>
              <a:buChar char="•"/>
            </a:pPr>
            <a:r>
              <a:rPr lang="en-US" b="true" sz="2151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Functions: Use camelCase (e.g., loginUser(), addToCart()).</a:t>
            </a:r>
          </a:p>
          <a:p>
            <a:pPr algn="l" marL="464570" indent="-232285" lvl="1">
              <a:lnSpc>
                <a:spcPts val="3012"/>
              </a:lnSpc>
              <a:buFont typeface="Arial"/>
              <a:buChar char="•"/>
            </a:pPr>
            <a:r>
              <a:rPr lang="en-US" b="true" sz="2151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Classes: Use PascalCase (e.g., UserController).</a:t>
            </a:r>
          </a:p>
          <a:p>
            <a:pPr algn="l" marL="464570" indent="-232285" lvl="1">
              <a:lnSpc>
                <a:spcPts val="3012"/>
              </a:lnSpc>
              <a:buFont typeface="Arial"/>
              <a:buChar char="•"/>
            </a:pPr>
            <a:r>
              <a:rPr lang="en-US" b="true" sz="2151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Files: Use lowercase with underscores (e.g., connect.php, userheader.php).</a:t>
            </a:r>
          </a:p>
          <a:p>
            <a:pPr algn="l" marL="464570" indent="-232285" lvl="1">
              <a:lnSpc>
                <a:spcPts val="3012"/>
              </a:lnSpc>
              <a:buFont typeface="Arial"/>
              <a:buChar char="•"/>
            </a:pPr>
            <a:r>
              <a:rPr lang="en-US" b="true" sz="2151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Strict Typing: Enable strict types with declare(strict_types=1);.</a:t>
            </a:r>
          </a:p>
          <a:p>
            <a:pPr algn="l" marL="464570" indent="-232285" lvl="1">
              <a:lnSpc>
                <a:spcPts val="3012"/>
              </a:lnSpc>
              <a:buFont typeface="Arial"/>
              <a:buChar char="•"/>
            </a:pPr>
            <a:r>
              <a:rPr lang="en-US" b="true" sz="2151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Includes: Use require_once() for critical includes.</a:t>
            </a:r>
          </a:p>
          <a:p>
            <a:pPr algn="l" marL="464570" indent="-232285" lvl="1">
              <a:lnSpc>
                <a:spcPts val="3012"/>
              </a:lnSpc>
              <a:buFont typeface="Arial"/>
              <a:buChar char="•"/>
            </a:pPr>
            <a:r>
              <a:rPr lang="en-US" b="true" sz="2151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Input Validation: Use filter_input() for input validation and sanitization.</a:t>
            </a:r>
          </a:p>
          <a:p>
            <a:pPr algn="l" marL="464570" indent="-232285" lvl="1">
              <a:lnSpc>
                <a:spcPts val="3012"/>
              </a:lnSpc>
              <a:buFont typeface="Arial"/>
              <a:buChar char="•"/>
            </a:pPr>
            <a:r>
              <a:rPr lang="en-US" b="true" sz="2151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Error Reporting: Different error reporting settings for development and production environments.</a:t>
            </a:r>
          </a:p>
          <a:p>
            <a:pPr algn="l">
              <a:lnSpc>
                <a:spcPts val="3012"/>
              </a:lnSpc>
            </a:pPr>
          </a:p>
          <a:p>
            <a:pPr algn="l">
              <a:lnSpc>
                <a:spcPts val="3012"/>
              </a:lnSpc>
            </a:pPr>
            <a:r>
              <a:rPr lang="en-US" sz="2151" b="true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 DATABASE STANDARDS:</a:t>
            </a:r>
          </a:p>
          <a:p>
            <a:pPr algn="l" marL="464570" indent="-232285" lvl="1">
              <a:lnSpc>
                <a:spcPts val="3012"/>
              </a:lnSpc>
              <a:buFont typeface="Arial"/>
              <a:buChar char="•"/>
            </a:pPr>
            <a:r>
              <a:rPr lang="en-US" b="true" sz="2151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TABLE AND COLUMN NAMES: USE SNAKE_CASE FOR NAMING (E.G., USER_PROFILE).</a:t>
            </a:r>
          </a:p>
          <a:p>
            <a:pPr algn="l" marL="464570" indent="-232285" lvl="1">
              <a:lnSpc>
                <a:spcPts val="3012"/>
              </a:lnSpc>
              <a:buFont typeface="Arial"/>
              <a:buChar char="•"/>
            </a:pPr>
            <a:r>
              <a:rPr lang="en-US" b="true" sz="2151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PRIMARY KEYS: USE AUTO-INCREMENT INTEGERS FOR PRIMARY KEYS.</a:t>
            </a:r>
          </a:p>
          <a:p>
            <a:pPr algn="l" marL="464570" indent="-232285" lvl="1">
              <a:lnSpc>
                <a:spcPts val="3012"/>
              </a:lnSpc>
              <a:buFont typeface="Arial"/>
              <a:buChar char="•"/>
            </a:pPr>
            <a:r>
              <a:rPr lang="en-US" b="true" sz="2151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SQL KEYWORDS: USE UPPERCASE FOR SQL KEYWORDS (E.G., SELECT, INSERT), AND LOWERCASE FOR TABLE AND COLUMN NAMES.</a:t>
            </a:r>
          </a:p>
          <a:p>
            <a:pPr algn="l" marL="464570" indent="-232285" lvl="1">
              <a:lnSpc>
                <a:spcPts val="3012"/>
              </a:lnSpc>
              <a:buFont typeface="Arial"/>
              <a:buChar char="•"/>
            </a:pPr>
            <a:r>
              <a:rPr lang="en-US" b="true" sz="2151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FOREIGN KEYS: USE FOREIGN KEYS TO DEFINE RELATIONSHIPS BETWEEN TABLES.</a:t>
            </a:r>
          </a:p>
          <a:p>
            <a:pPr algn="l" marL="464570" indent="-232285" lvl="1">
              <a:lnSpc>
                <a:spcPts val="3012"/>
              </a:lnSpc>
              <a:buFont typeface="Arial"/>
              <a:buChar char="•"/>
            </a:pPr>
            <a:r>
              <a:rPr lang="en-US" b="true" sz="2151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INDEXES: INDEX FREQUENTLY USED COLUMNS FOR PERFORMANCE OPTIMIZATION.</a:t>
            </a:r>
          </a:p>
          <a:p>
            <a:pPr algn="l" marL="464570" indent="-232285" lvl="1">
              <a:lnSpc>
                <a:spcPts val="3012"/>
              </a:lnSpc>
              <a:buFont typeface="Arial"/>
              <a:buChar char="•"/>
            </a:pPr>
            <a:r>
              <a:rPr lang="en-US" b="true" sz="2151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CHARACTER SET: USE UTF8MB4 FOR FULL UNICODE SUPPORT.</a:t>
            </a:r>
          </a:p>
          <a:p>
            <a:pPr algn="l" marL="464570" indent="-232285" lvl="1">
              <a:lnSpc>
                <a:spcPts val="3012"/>
              </a:lnSpc>
              <a:buFont typeface="Arial"/>
              <a:buChar char="•"/>
            </a:pPr>
            <a:r>
              <a:rPr lang="en-US" b="true" sz="2151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AUTO TIMESTAMPS: INCLUDE CREATED_AT AND UPDATED_AT TIMESTAMPS IN TABLES.</a:t>
            </a:r>
          </a:p>
          <a:p>
            <a:pPr algn="l" marL="464570" indent="-232285" lvl="1">
              <a:lnSpc>
                <a:spcPts val="3012"/>
              </a:lnSpc>
              <a:buFont typeface="Arial"/>
              <a:buChar char="•"/>
            </a:pPr>
            <a:r>
              <a:rPr lang="en-US" b="true" sz="2151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PREPARED STATEMENTS: ALWAYS USE PREPARED STATEMENTS FOR DATABASE QUERIES.</a:t>
            </a:r>
          </a:p>
          <a:p>
            <a:pPr algn="l">
              <a:lnSpc>
                <a:spcPts val="3012"/>
              </a:lnSpc>
            </a:pPr>
          </a:p>
          <a:p>
            <a:pPr algn="l">
              <a:lnSpc>
                <a:spcPts val="301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E4F0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8920" y="1200150"/>
            <a:ext cx="9780960" cy="698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2"/>
              </a:lnSpc>
            </a:pPr>
            <a:r>
              <a:rPr lang="en-US" b="true" sz="5761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CODING STANDARDS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43548" y="2390335"/>
            <a:ext cx="16145061" cy="4155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2"/>
              </a:lnSpc>
            </a:pPr>
            <a:r>
              <a:rPr lang="en-US" sz="2151" b="true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6. SECURITY PRACTICES:</a:t>
            </a:r>
          </a:p>
          <a:p>
            <a:pPr algn="l" marL="464570" indent="-232285" lvl="1">
              <a:lnSpc>
                <a:spcPts val="3012"/>
              </a:lnSpc>
              <a:buFont typeface="Arial"/>
              <a:buChar char="•"/>
            </a:pPr>
            <a:r>
              <a:rPr lang="en-US" b="true" sz="2151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Input Validation: Use htmlspecialchars(), strip_tags(), and filter_input() to sanitize inputs.</a:t>
            </a:r>
          </a:p>
          <a:p>
            <a:pPr algn="l" marL="464570" indent="-232285" lvl="1">
              <a:lnSpc>
                <a:spcPts val="3012"/>
              </a:lnSpc>
              <a:buFont typeface="Arial"/>
              <a:buChar char="•"/>
            </a:pPr>
            <a:r>
              <a:rPr lang="en-US" b="true" sz="2151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SQL Injection Prevention: Use prepared statements and parameterized queries.</a:t>
            </a:r>
          </a:p>
          <a:p>
            <a:pPr algn="l" marL="464570" indent="-232285" lvl="1">
              <a:lnSpc>
                <a:spcPts val="3012"/>
              </a:lnSpc>
              <a:buFont typeface="Arial"/>
              <a:buChar char="•"/>
            </a:pPr>
            <a:r>
              <a:rPr lang="en-US" b="true" sz="2151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XSS Prevention: Escape dynamic content using htmlspecialchars().</a:t>
            </a:r>
          </a:p>
          <a:p>
            <a:pPr algn="l" marL="464570" indent="-232285" lvl="1">
              <a:lnSpc>
                <a:spcPts val="3012"/>
              </a:lnSpc>
              <a:buFont typeface="Arial"/>
              <a:buChar char="•"/>
            </a:pPr>
            <a:r>
              <a:rPr lang="en-US" b="true" sz="2151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CSRF Protection: Include and verify CSRF tokens in critical forms.</a:t>
            </a:r>
          </a:p>
          <a:p>
            <a:pPr algn="l" marL="464570" indent="-232285" lvl="1">
              <a:lnSpc>
                <a:spcPts val="3012"/>
              </a:lnSpc>
              <a:buFont typeface="Arial"/>
              <a:buChar char="•"/>
            </a:pPr>
            <a:r>
              <a:rPr lang="en-US" b="true" sz="2151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Password Security: Hash passwords using password_hash() (BCRYPT) and verify with password_verify().</a:t>
            </a:r>
          </a:p>
          <a:p>
            <a:pPr algn="l" marL="464570" indent="-232285" lvl="1">
              <a:lnSpc>
                <a:spcPts val="3012"/>
              </a:lnSpc>
              <a:buFont typeface="Arial"/>
              <a:buChar char="•"/>
            </a:pPr>
            <a:r>
              <a:rPr lang="en-US" b="true" sz="2151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Session Management: Use session_start(), regenerate session IDs on login, and destroy sessions on logout.</a:t>
            </a:r>
          </a:p>
          <a:p>
            <a:pPr algn="l" marL="464570" indent="-232285" lvl="1">
              <a:lnSpc>
                <a:spcPts val="3012"/>
              </a:lnSpc>
              <a:buFont typeface="Arial"/>
              <a:buChar char="•"/>
            </a:pPr>
            <a:r>
              <a:rPr lang="en-US" b="true" sz="2151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Access Control: Implement role-based access controls for sensitive pages (e.g., admin dashboards).</a:t>
            </a:r>
          </a:p>
          <a:p>
            <a:pPr algn="l" marL="464570" indent="-232285" lvl="1">
              <a:lnSpc>
                <a:spcPts val="3012"/>
              </a:lnSpc>
              <a:buFont typeface="Arial"/>
              <a:buChar char="•"/>
            </a:pPr>
            <a:r>
              <a:rPr lang="en-US" b="true" sz="2151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HTTPS: Always use HTTPS for encrypting data.</a:t>
            </a:r>
          </a:p>
          <a:p>
            <a:pPr algn="l" marL="464570" indent="-232285" lvl="1">
              <a:lnSpc>
                <a:spcPts val="3012"/>
              </a:lnSpc>
              <a:buFont typeface="Arial"/>
              <a:buChar char="•"/>
            </a:pPr>
            <a:r>
              <a:rPr lang="en-US" b="true" sz="2151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Error Handling: Avoid exposing detailed error messages to the user; log them securely.</a:t>
            </a:r>
          </a:p>
          <a:p>
            <a:pPr algn="l">
              <a:lnSpc>
                <a:spcPts val="301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E4F0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8920" y="1200150"/>
            <a:ext cx="9780960" cy="698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2"/>
              </a:lnSpc>
            </a:pPr>
            <a:r>
              <a:rPr lang="en-US" b="true" sz="5761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CODING STANDARDS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43548" y="2390335"/>
            <a:ext cx="16544452" cy="5292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2"/>
              </a:lnSpc>
            </a:pPr>
            <a:r>
              <a:rPr lang="en-US" sz="2151" b="true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 7. PROJECT STRUCTURE AND VERSION CONTROL:</a:t>
            </a:r>
          </a:p>
          <a:p>
            <a:pPr algn="l" marL="464570" indent="-232285" lvl="1">
              <a:lnSpc>
                <a:spcPts val="3012"/>
              </a:lnSpc>
              <a:buFont typeface="Arial"/>
              <a:buChar char="•"/>
            </a:pPr>
            <a:r>
              <a:rPr lang="en-US" b="true" sz="2151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Folder Structure:</a:t>
            </a:r>
          </a:p>
          <a:p>
            <a:pPr algn="l" marL="929140" indent="-309713" lvl="2">
              <a:lnSpc>
                <a:spcPts val="3012"/>
              </a:lnSpc>
              <a:buFont typeface="Arial"/>
              <a:buChar char="⚬"/>
            </a:pPr>
            <a:r>
              <a:rPr lang="en-US" b="true" sz="2151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/assets for static resources (e.g., CSS, JS, images).</a:t>
            </a:r>
          </a:p>
          <a:p>
            <a:pPr algn="l" marL="929140" indent="-309713" lvl="2">
              <a:lnSpc>
                <a:spcPts val="3012"/>
              </a:lnSpc>
              <a:buFont typeface="Arial"/>
              <a:buChar char="⚬"/>
            </a:pPr>
            <a:r>
              <a:rPr lang="en-US" b="true" sz="2151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/components for reusable components (e.g., header.php, footer.php).</a:t>
            </a:r>
          </a:p>
          <a:p>
            <a:pPr algn="l" marL="929140" indent="-309713" lvl="2">
              <a:lnSpc>
                <a:spcPts val="3012"/>
              </a:lnSpc>
              <a:buFont typeface="Arial"/>
              <a:buChar char="⚬"/>
            </a:pPr>
            <a:r>
              <a:rPr lang="en-US" b="true" sz="2151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/pages for different pages (e.g., home.php, cart.php).</a:t>
            </a:r>
          </a:p>
          <a:p>
            <a:pPr algn="l" marL="929140" indent="-309713" lvl="2">
              <a:lnSpc>
                <a:spcPts val="3012"/>
              </a:lnSpc>
              <a:buFont typeface="Arial"/>
              <a:buChar char="⚬"/>
            </a:pPr>
            <a:r>
              <a:rPr lang="en-US" b="true" sz="2151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/config for configuration files (e.g., config.php).</a:t>
            </a:r>
          </a:p>
          <a:p>
            <a:pPr algn="l" marL="929140" indent="-309713" lvl="2">
              <a:lnSpc>
                <a:spcPts val="3012"/>
              </a:lnSpc>
              <a:buFont typeface="Arial"/>
              <a:buChar char="⚬"/>
            </a:pPr>
            <a:r>
              <a:rPr lang="en-US" b="true" sz="2151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/vendor for third-party libraries.</a:t>
            </a:r>
          </a:p>
          <a:p>
            <a:pPr algn="l" marL="929140" indent="-309713" lvl="2">
              <a:lnSpc>
                <a:spcPts val="3012"/>
              </a:lnSpc>
              <a:buFont typeface="Arial"/>
              <a:buChar char="⚬"/>
            </a:pPr>
            <a:r>
              <a:rPr lang="en-US" b="true" sz="2151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index.php for the main entry file.</a:t>
            </a:r>
          </a:p>
          <a:p>
            <a:pPr algn="l" marL="464570" indent="-232285" lvl="1">
              <a:lnSpc>
                <a:spcPts val="3012"/>
              </a:lnSpc>
              <a:buFont typeface="Arial"/>
              <a:buChar char="•"/>
            </a:pPr>
            <a:r>
              <a:rPr lang="en-US" b="true" sz="2151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Version Control:</a:t>
            </a:r>
          </a:p>
          <a:p>
            <a:pPr algn="l" marL="929140" indent="-309713" lvl="2">
              <a:lnSpc>
                <a:spcPts val="3012"/>
              </a:lnSpc>
              <a:buFont typeface="Arial"/>
              <a:buChar char="⚬"/>
            </a:pPr>
            <a:r>
              <a:rPr lang="en-US" b="true" sz="2151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Git branching: Use main for production, dev for development, and feature-specific branches (e.g., feature/xyz).</a:t>
            </a:r>
          </a:p>
          <a:p>
            <a:pPr algn="l" marL="929140" indent="-309713" lvl="2">
              <a:lnSpc>
                <a:spcPts val="3012"/>
              </a:lnSpc>
              <a:buFont typeface="Arial"/>
              <a:buChar char="⚬"/>
            </a:pPr>
            <a:r>
              <a:rPr lang="en-US" b="true" sz="2151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Use meaningful commit messages like feat, fix, docs, refactor, and chore.</a:t>
            </a:r>
          </a:p>
          <a:p>
            <a:pPr algn="l" marL="929140" indent="-309713" lvl="2">
              <a:lnSpc>
                <a:spcPts val="3012"/>
              </a:lnSpc>
              <a:buFont typeface="Arial"/>
              <a:buChar char="⚬"/>
            </a:pPr>
            <a:r>
              <a:rPr lang="en-US" b="true" sz="2151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Follow the GitHub workflow for pull requests and code reviews.</a:t>
            </a:r>
          </a:p>
          <a:p>
            <a:pPr algn="l">
              <a:lnSpc>
                <a:spcPts val="301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F0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3688" y="3536624"/>
            <a:ext cx="8550312" cy="3810046"/>
          </a:xfrm>
          <a:custGeom>
            <a:avLst/>
            <a:gdLst/>
            <a:ahLst/>
            <a:cxnLst/>
            <a:rect r="r" b="b" t="t" l="l"/>
            <a:pathLst>
              <a:path h="3810046" w="8550312">
                <a:moveTo>
                  <a:pt x="0" y="0"/>
                </a:moveTo>
                <a:lnTo>
                  <a:pt x="8550312" y="0"/>
                </a:lnTo>
                <a:lnTo>
                  <a:pt x="8550312" y="3810046"/>
                </a:lnTo>
                <a:lnTo>
                  <a:pt x="0" y="38100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79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62547" y="2879898"/>
            <a:ext cx="5322856" cy="5123499"/>
          </a:xfrm>
          <a:custGeom>
            <a:avLst/>
            <a:gdLst/>
            <a:ahLst/>
            <a:cxnLst/>
            <a:rect r="r" b="b" t="t" l="l"/>
            <a:pathLst>
              <a:path h="5123499" w="5322856">
                <a:moveTo>
                  <a:pt x="0" y="0"/>
                </a:moveTo>
                <a:lnTo>
                  <a:pt x="5322856" y="0"/>
                </a:lnTo>
                <a:lnTo>
                  <a:pt x="5322856" y="5123498"/>
                </a:lnTo>
                <a:lnTo>
                  <a:pt x="0" y="5123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8920" y="1200150"/>
            <a:ext cx="9780960" cy="698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2"/>
              </a:lnSpc>
            </a:pPr>
            <a:r>
              <a:rPr lang="en-US" b="true" sz="5761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DOCUMENTATION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F0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80788" y="4934340"/>
            <a:ext cx="11126424" cy="1093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76"/>
              </a:lnSpc>
            </a:pPr>
            <a:r>
              <a:rPr lang="en-US" b="true" sz="9053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DESIGN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9891071">
            <a:off x="13768657" y="-4710460"/>
            <a:ext cx="8328590" cy="6600408"/>
          </a:xfrm>
          <a:custGeom>
            <a:avLst/>
            <a:gdLst/>
            <a:ahLst/>
            <a:cxnLst/>
            <a:rect r="r" b="b" t="t" l="l"/>
            <a:pathLst>
              <a:path h="6600408" w="8328590">
                <a:moveTo>
                  <a:pt x="0" y="0"/>
                </a:moveTo>
                <a:lnTo>
                  <a:pt x="8328591" y="0"/>
                </a:lnTo>
                <a:lnTo>
                  <a:pt x="8328591" y="6600407"/>
                </a:lnTo>
                <a:lnTo>
                  <a:pt x="0" y="66004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891071">
            <a:off x="10247754" y="-9577219"/>
            <a:ext cx="10608642" cy="11546822"/>
          </a:xfrm>
          <a:custGeom>
            <a:avLst/>
            <a:gdLst/>
            <a:ahLst/>
            <a:cxnLst/>
            <a:rect r="r" b="b" t="t" l="l"/>
            <a:pathLst>
              <a:path h="11546822" w="10608642">
                <a:moveTo>
                  <a:pt x="0" y="0"/>
                </a:moveTo>
                <a:lnTo>
                  <a:pt x="10608642" y="0"/>
                </a:lnTo>
                <a:lnTo>
                  <a:pt x="10608642" y="11546822"/>
                </a:lnTo>
                <a:lnTo>
                  <a:pt x="0" y="115468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891071">
            <a:off x="15012761" y="-1456000"/>
            <a:ext cx="3463913" cy="4114800"/>
          </a:xfrm>
          <a:custGeom>
            <a:avLst/>
            <a:gdLst/>
            <a:ahLst/>
            <a:cxnLst/>
            <a:rect r="r" b="b" t="t" l="l"/>
            <a:pathLst>
              <a:path h="4114800" w="3463913">
                <a:moveTo>
                  <a:pt x="0" y="0"/>
                </a:moveTo>
                <a:lnTo>
                  <a:pt x="3463914" y="0"/>
                </a:lnTo>
                <a:lnTo>
                  <a:pt x="34639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891071">
            <a:off x="12402248" y="-2057400"/>
            <a:ext cx="2356658" cy="4114800"/>
          </a:xfrm>
          <a:custGeom>
            <a:avLst/>
            <a:gdLst/>
            <a:ahLst/>
            <a:cxnLst/>
            <a:rect r="r" b="b" t="t" l="l"/>
            <a:pathLst>
              <a:path h="4114800" w="2356658">
                <a:moveTo>
                  <a:pt x="0" y="0"/>
                </a:moveTo>
                <a:lnTo>
                  <a:pt x="2356658" y="0"/>
                </a:lnTo>
                <a:lnTo>
                  <a:pt x="23566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4022267" y="6047215"/>
            <a:ext cx="9802127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F0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46802" y="2243344"/>
            <a:ext cx="7794396" cy="7014956"/>
          </a:xfrm>
          <a:custGeom>
            <a:avLst/>
            <a:gdLst/>
            <a:ahLst/>
            <a:cxnLst/>
            <a:rect r="r" b="b" t="t" l="l"/>
            <a:pathLst>
              <a:path h="7014956" w="7794396">
                <a:moveTo>
                  <a:pt x="0" y="0"/>
                </a:moveTo>
                <a:lnTo>
                  <a:pt x="7794396" y="0"/>
                </a:lnTo>
                <a:lnTo>
                  <a:pt x="7794396" y="7014956"/>
                </a:lnTo>
                <a:lnTo>
                  <a:pt x="0" y="70149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636960" y="1200150"/>
            <a:ext cx="9780960" cy="698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2"/>
              </a:lnSpc>
            </a:pPr>
            <a:r>
              <a:rPr lang="en-US" b="true" sz="5761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USE CASE DIAGRAM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F0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53520" y="2501496"/>
            <a:ext cx="9224306" cy="6756804"/>
          </a:xfrm>
          <a:custGeom>
            <a:avLst/>
            <a:gdLst/>
            <a:ahLst/>
            <a:cxnLst/>
            <a:rect r="r" b="b" t="t" l="l"/>
            <a:pathLst>
              <a:path h="6756804" w="9224306">
                <a:moveTo>
                  <a:pt x="0" y="0"/>
                </a:moveTo>
                <a:lnTo>
                  <a:pt x="9224306" y="0"/>
                </a:lnTo>
                <a:lnTo>
                  <a:pt x="9224306" y="6756804"/>
                </a:lnTo>
                <a:lnTo>
                  <a:pt x="0" y="67568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636960" y="1200150"/>
            <a:ext cx="9780960" cy="698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2"/>
              </a:lnSpc>
            </a:pPr>
            <a:r>
              <a:rPr lang="en-US" b="true" sz="5761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SCHEMA DIAGRAM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E4F0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636960" y="1200150"/>
            <a:ext cx="9780960" cy="1327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2"/>
              </a:lnSpc>
            </a:pPr>
            <a:r>
              <a:rPr lang="en-US" b="true" sz="5761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NIELSEN’S HEURISTICS </a:t>
            </a:r>
          </a:p>
          <a:p>
            <a:pPr algn="ctr">
              <a:lnSpc>
                <a:spcPts val="5012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470333" y="2479851"/>
            <a:ext cx="16788967" cy="7709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1"/>
              </a:lnSpc>
            </a:pPr>
            <a:r>
              <a:rPr lang="en-US" sz="2922">
                <a:solidFill>
                  <a:srgbClr val="2C4600"/>
                </a:solidFill>
                <a:latin typeface="Canva Sans"/>
                <a:ea typeface="Canva Sans"/>
                <a:cs typeface="Canva Sans"/>
                <a:sym typeface="Canva Sans"/>
              </a:rPr>
              <a:t>Nielsen’s heuristics</a:t>
            </a:r>
            <a:r>
              <a:rPr lang="en-US" sz="2922">
                <a:solidFill>
                  <a:srgbClr val="2C4600"/>
                </a:solidFill>
                <a:latin typeface="Canva Sans"/>
                <a:ea typeface="Canva Sans"/>
                <a:cs typeface="Canva Sans"/>
                <a:sym typeface="Canva Sans"/>
              </a:rPr>
              <a:t> are general principles, meaning that they do not determine specific usability rules. Instead, the heuristics are general rules of thumb you can follow to help create more accessible, user-friendly, and intuitive digital products.</a:t>
            </a:r>
          </a:p>
          <a:p>
            <a:pPr algn="l">
              <a:lnSpc>
                <a:spcPts val="4091"/>
              </a:lnSpc>
            </a:pPr>
          </a:p>
          <a:p>
            <a:pPr algn="l" marL="630924" indent="-315462" lvl="1">
              <a:lnSpc>
                <a:spcPts val="4091"/>
              </a:lnSpc>
              <a:buAutoNum type="arabicPeriod" startAt="1"/>
            </a:pPr>
            <a:r>
              <a:rPr lang="en-US" sz="2922">
                <a:solidFill>
                  <a:srgbClr val="2C4600"/>
                </a:solidFill>
                <a:latin typeface="Canva Sans"/>
                <a:ea typeface="Canva Sans"/>
                <a:cs typeface="Canva Sans"/>
                <a:sym typeface="Canva Sans"/>
              </a:rPr>
              <a:t>Visibility of system status;</a:t>
            </a:r>
          </a:p>
          <a:p>
            <a:pPr algn="l" marL="630924" indent="-315462" lvl="1">
              <a:lnSpc>
                <a:spcPts val="4091"/>
              </a:lnSpc>
              <a:buAutoNum type="arabicPeriod" startAt="1"/>
            </a:pPr>
            <a:r>
              <a:rPr lang="en-US" sz="2922">
                <a:solidFill>
                  <a:srgbClr val="2C4600"/>
                </a:solidFill>
                <a:latin typeface="Canva Sans"/>
                <a:ea typeface="Canva Sans"/>
                <a:cs typeface="Canva Sans"/>
                <a:sym typeface="Canva Sans"/>
              </a:rPr>
              <a:t>Match between system and the real world;</a:t>
            </a:r>
          </a:p>
          <a:p>
            <a:pPr algn="l" marL="630924" indent="-315462" lvl="1">
              <a:lnSpc>
                <a:spcPts val="4091"/>
              </a:lnSpc>
              <a:buAutoNum type="arabicPeriod" startAt="1"/>
            </a:pPr>
            <a:r>
              <a:rPr lang="en-US" sz="2922">
                <a:solidFill>
                  <a:srgbClr val="2C4600"/>
                </a:solidFill>
                <a:latin typeface="Canva Sans"/>
                <a:ea typeface="Canva Sans"/>
                <a:cs typeface="Canva Sans"/>
                <a:sym typeface="Canva Sans"/>
              </a:rPr>
              <a:t>User control and freedom;</a:t>
            </a:r>
          </a:p>
          <a:p>
            <a:pPr algn="l" marL="630924" indent="-315462" lvl="1">
              <a:lnSpc>
                <a:spcPts val="4091"/>
              </a:lnSpc>
              <a:buAutoNum type="arabicPeriod" startAt="1"/>
            </a:pPr>
            <a:r>
              <a:rPr lang="en-US" sz="2922">
                <a:solidFill>
                  <a:srgbClr val="2C4600"/>
                </a:solidFill>
                <a:latin typeface="Canva Sans"/>
                <a:ea typeface="Canva Sans"/>
                <a:cs typeface="Canva Sans"/>
                <a:sym typeface="Canva Sans"/>
              </a:rPr>
              <a:t>Consistency and standards;</a:t>
            </a:r>
          </a:p>
          <a:p>
            <a:pPr algn="l" marL="630924" indent="-315462" lvl="1">
              <a:lnSpc>
                <a:spcPts val="4091"/>
              </a:lnSpc>
              <a:buAutoNum type="arabicPeriod" startAt="1"/>
            </a:pPr>
            <a:r>
              <a:rPr lang="en-US" sz="2922">
                <a:solidFill>
                  <a:srgbClr val="2C4600"/>
                </a:solidFill>
                <a:latin typeface="Canva Sans"/>
                <a:ea typeface="Canva Sans"/>
                <a:cs typeface="Canva Sans"/>
                <a:sym typeface="Canva Sans"/>
              </a:rPr>
              <a:t>Error prevention;</a:t>
            </a:r>
          </a:p>
          <a:p>
            <a:pPr algn="l" marL="630924" indent="-315462" lvl="1">
              <a:lnSpc>
                <a:spcPts val="4091"/>
              </a:lnSpc>
              <a:buAutoNum type="arabicPeriod" startAt="1"/>
            </a:pPr>
            <a:r>
              <a:rPr lang="en-US" sz="2922">
                <a:solidFill>
                  <a:srgbClr val="2C4600"/>
                </a:solidFill>
                <a:latin typeface="Canva Sans"/>
                <a:ea typeface="Canva Sans"/>
                <a:cs typeface="Canva Sans"/>
                <a:sym typeface="Canva Sans"/>
              </a:rPr>
              <a:t>Recognition rather than recall;</a:t>
            </a:r>
          </a:p>
          <a:p>
            <a:pPr algn="l" marL="630924" indent="-315462" lvl="1">
              <a:lnSpc>
                <a:spcPts val="4091"/>
              </a:lnSpc>
              <a:buAutoNum type="arabicPeriod" startAt="1"/>
            </a:pPr>
            <a:r>
              <a:rPr lang="en-US" sz="2922">
                <a:solidFill>
                  <a:srgbClr val="2C4600"/>
                </a:solidFill>
                <a:latin typeface="Canva Sans"/>
                <a:ea typeface="Canva Sans"/>
                <a:cs typeface="Canva Sans"/>
                <a:sym typeface="Canva Sans"/>
              </a:rPr>
              <a:t>Flexibility and efficiency of use;</a:t>
            </a:r>
          </a:p>
          <a:p>
            <a:pPr algn="l" marL="630924" indent="-315462" lvl="1">
              <a:lnSpc>
                <a:spcPts val="4091"/>
              </a:lnSpc>
              <a:buAutoNum type="arabicPeriod" startAt="1"/>
            </a:pPr>
            <a:r>
              <a:rPr lang="en-US" sz="2922">
                <a:solidFill>
                  <a:srgbClr val="2C4600"/>
                </a:solidFill>
                <a:latin typeface="Canva Sans"/>
                <a:ea typeface="Canva Sans"/>
                <a:cs typeface="Canva Sans"/>
                <a:sym typeface="Canva Sans"/>
              </a:rPr>
              <a:t>Aesthetic and minimalist design;</a:t>
            </a:r>
          </a:p>
          <a:p>
            <a:pPr algn="l" marL="630924" indent="-315462" lvl="1">
              <a:lnSpc>
                <a:spcPts val="4091"/>
              </a:lnSpc>
              <a:buAutoNum type="arabicPeriod" startAt="1"/>
            </a:pPr>
            <a:r>
              <a:rPr lang="en-US" sz="2922">
                <a:solidFill>
                  <a:srgbClr val="2C4600"/>
                </a:solidFill>
                <a:latin typeface="Canva Sans"/>
                <a:ea typeface="Canva Sans"/>
                <a:cs typeface="Canva Sans"/>
                <a:sym typeface="Canva Sans"/>
              </a:rPr>
              <a:t>Help users recognize, diagnose, and recover from errors;</a:t>
            </a:r>
          </a:p>
          <a:p>
            <a:pPr algn="l" marL="630924" indent="-315462" lvl="1">
              <a:lnSpc>
                <a:spcPts val="4091"/>
              </a:lnSpc>
              <a:buAutoNum type="arabicPeriod" startAt="1"/>
            </a:pPr>
            <a:r>
              <a:rPr lang="en-US" sz="2922">
                <a:solidFill>
                  <a:srgbClr val="2C4600"/>
                </a:solidFill>
                <a:latin typeface="Canva Sans"/>
                <a:ea typeface="Canva Sans"/>
                <a:cs typeface="Canva Sans"/>
                <a:sym typeface="Canva Sans"/>
              </a:rPr>
              <a:t>Help and documentation.</a:t>
            </a:r>
          </a:p>
          <a:p>
            <a:pPr algn="l">
              <a:lnSpc>
                <a:spcPts val="4091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F0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4660" y="2388731"/>
            <a:ext cx="7358613" cy="3228592"/>
          </a:xfrm>
          <a:custGeom>
            <a:avLst/>
            <a:gdLst/>
            <a:ahLst/>
            <a:cxnLst/>
            <a:rect r="r" b="b" t="t" l="l"/>
            <a:pathLst>
              <a:path h="3228592" w="7358613">
                <a:moveTo>
                  <a:pt x="0" y="0"/>
                </a:moveTo>
                <a:lnTo>
                  <a:pt x="7358614" y="0"/>
                </a:lnTo>
                <a:lnTo>
                  <a:pt x="7358614" y="3228591"/>
                </a:lnTo>
                <a:lnTo>
                  <a:pt x="0" y="32285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64584" y="2307556"/>
            <a:ext cx="6698155" cy="3390941"/>
          </a:xfrm>
          <a:custGeom>
            <a:avLst/>
            <a:gdLst/>
            <a:ahLst/>
            <a:cxnLst/>
            <a:rect r="r" b="b" t="t" l="l"/>
            <a:pathLst>
              <a:path h="3390941" w="6698155">
                <a:moveTo>
                  <a:pt x="0" y="0"/>
                </a:moveTo>
                <a:lnTo>
                  <a:pt x="6698156" y="0"/>
                </a:lnTo>
                <a:lnTo>
                  <a:pt x="6698156" y="3390941"/>
                </a:lnTo>
                <a:lnTo>
                  <a:pt x="0" y="3390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59582" y="6269997"/>
            <a:ext cx="6920372" cy="3434234"/>
          </a:xfrm>
          <a:custGeom>
            <a:avLst/>
            <a:gdLst/>
            <a:ahLst/>
            <a:cxnLst/>
            <a:rect r="r" b="b" t="t" l="l"/>
            <a:pathLst>
              <a:path h="3434234" w="6920372">
                <a:moveTo>
                  <a:pt x="0" y="0"/>
                </a:moveTo>
                <a:lnTo>
                  <a:pt x="6920372" y="0"/>
                </a:lnTo>
                <a:lnTo>
                  <a:pt x="6920372" y="3434234"/>
                </a:lnTo>
                <a:lnTo>
                  <a:pt x="0" y="34342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1739436" y="1042143"/>
            <a:ext cx="12745464" cy="698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2"/>
              </a:lnSpc>
            </a:pPr>
            <a:r>
              <a:rPr lang="en-US" b="true" sz="5761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UI OF THE PROJECT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F0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5907" y="2896146"/>
            <a:ext cx="8534979" cy="5526399"/>
          </a:xfrm>
          <a:custGeom>
            <a:avLst/>
            <a:gdLst/>
            <a:ahLst/>
            <a:cxnLst/>
            <a:rect r="r" b="b" t="t" l="l"/>
            <a:pathLst>
              <a:path h="5526399" w="8534979">
                <a:moveTo>
                  <a:pt x="0" y="0"/>
                </a:moveTo>
                <a:lnTo>
                  <a:pt x="8534980" y="0"/>
                </a:lnTo>
                <a:lnTo>
                  <a:pt x="8534980" y="5526399"/>
                </a:lnTo>
                <a:lnTo>
                  <a:pt x="0" y="55263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560148" y="2858607"/>
            <a:ext cx="4842558" cy="5601476"/>
          </a:xfrm>
          <a:custGeom>
            <a:avLst/>
            <a:gdLst/>
            <a:ahLst/>
            <a:cxnLst/>
            <a:rect r="r" b="b" t="t" l="l"/>
            <a:pathLst>
              <a:path h="5601476" w="4842558">
                <a:moveTo>
                  <a:pt x="0" y="0"/>
                </a:moveTo>
                <a:lnTo>
                  <a:pt x="4842557" y="0"/>
                </a:lnTo>
                <a:lnTo>
                  <a:pt x="4842557" y="5601477"/>
                </a:lnTo>
                <a:lnTo>
                  <a:pt x="0" y="56014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38" r="0" b="-23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636960" y="1200150"/>
            <a:ext cx="12745464" cy="698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2"/>
              </a:lnSpc>
            </a:pPr>
            <a:r>
              <a:rPr lang="en-US" b="true" sz="5761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ARCHITECTURE PATTURN MVC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F0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164295" y="6986796"/>
            <a:ext cx="8328590" cy="6600408"/>
          </a:xfrm>
          <a:custGeom>
            <a:avLst/>
            <a:gdLst/>
            <a:ahLst/>
            <a:cxnLst/>
            <a:rect r="r" b="b" t="t" l="l"/>
            <a:pathLst>
              <a:path h="6600408" w="8328590">
                <a:moveTo>
                  <a:pt x="0" y="0"/>
                </a:moveTo>
                <a:lnTo>
                  <a:pt x="8328590" y="0"/>
                </a:lnTo>
                <a:lnTo>
                  <a:pt x="8328590" y="6600408"/>
                </a:lnTo>
                <a:lnTo>
                  <a:pt x="0" y="66004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631678" y="7446153"/>
            <a:ext cx="10608642" cy="11546822"/>
          </a:xfrm>
          <a:custGeom>
            <a:avLst/>
            <a:gdLst/>
            <a:ahLst/>
            <a:cxnLst/>
            <a:rect r="r" b="b" t="t" l="l"/>
            <a:pathLst>
              <a:path h="11546822" w="10608642">
                <a:moveTo>
                  <a:pt x="0" y="0"/>
                </a:moveTo>
                <a:lnTo>
                  <a:pt x="10608643" y="0"/>
                </a:lnTo>
                <a:lnTo>
                  <a:pt x="10608643" y="11546822"/>
                </a:lnTo>
                <a:lnTo>
                  <a:pt x="0" y="115468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49365">
            <a:off x="-209999" y="7200900"/>
            <a:ext cx="3463913" cy="4114800"/>
          </a:xfrm>
          <a:custGeom>
            <a:avLst/>
            <a:gdLst/>
            <a:ahLst/>
            <a:cxnLst/>
            <a:rect r="r" b="b" t="t" l="l"/>
            <a:pathLst>
              <a:path h="4114800" w="3463913">
                <a:moveTo>
                  <a:pt x="0" y="0"/>
                </a:moveTo>
                <a:lnTo>
                  <a:pt x="3463914" y="0"/>
                </a:lnTo>
                <a:lnTo>
                  <a:pt x="34639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04487" y="8229600"/>
            <a:ext cx="2356658" cy="4114800"/>
          </a:xfrm>
          <a:custGeom>
            <a:avLst/>
            <a:gdLst/>
            <a:ahLst/>
            <a:cxnLst/>
            <a:rect r="r" b="b" t="t" l="l"/>
            <a:pathLst>
              <a:path h="4114800" w="2356658">
                <a:moveTo>
                  <a:pt x="0" y="0"/>
                </a:moveTo>
                <a:lnTo>
                  <a:pt x="2356659" y="0"/>
                </a:lnTo>
                <a:lnTo>
                  <a:pt x="23566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891071">
            <a:off x="13768657" y="-4710460"/>
            <a:ext cx="8328590" cy="6600408"/>
          </a:xfrm>
          <a:custGeom>
            <a:avLst/>
            <a:gdLst/>
            <a:ahLst/>
            <a:cxnLst/>
            <a:rect r="r" b="b" t="t" l="l"/>
            <a:pathLst>
              <a:path h="6600408" w="8328590">
                <a:moveTo>
                  <a:pt x="0" y="0"/>
                </a:moveTo>
                <a:lnTo>
                  <a:pt x="8328591" y="0"/>
                </a:lnTo>
                <a:lnTo>
                  <a:pt x="8328591" y="6600407"/>
                </a:lnTo>
                <a:lnTo>
                  <a:pt x="0" y="66004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891071">
            <a:off x="10247754" y="-9577219"/>
            <a:ext cx="10608642" cy="11546822"/>
          </a:xfrm>
          <a:custGeom>
            <a:avLst/>
            <a:gdLst/>
            <a:ahLst/>
            <a:cxnLst/>
            <a:rect r="r" b="b" t="t" l="l"/>
            <a:pathLst>
              <a:path h="11546822" w="10608642">
                <a:moveTo>
                  <a:pt x="0" y="0"/>
                </a:moveTo>
                <a:lnTo>
                  <a:pt x="10608642" y="0"/>
                </a:lnTo>
                <a:lnTo>
                  <a:pt x="10608642" y="11546822"/>
                </a:lnTo>
                <a:lnTo>
                  <a:pt x="0" y="115468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891071">
            <a:off x="15012761" y="-1456000"/>
            <a:ext cx="3463913" cy="4114800"/>
          </a:xfrm>
          <a:custGeom>
            <a:avLst/>
            <a:gdLst/>
            <a:ahLst/>
            <a:cxnLst/>
            <a:rect r="r" b="b" t="t" l="l"/>
            <a:pathLst>
              <a:path h="4114800" w="3463913">
                <a:moveTo>
                  <a:pt x="0" y="0"/>
                </a:moveTo>
                <a:lnTo>
                  <a:pt x="3463914" y="0"/>
                </a:lnTo>
                <a:lnTo>
                  <a:pt x="34639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891071">
            <a:off x="12402248" y="-2057400"/>
            <a:ext cx="2356658" cy="4114800"/>
          </a:xfrm>
          <a:custGeom>
            <a:avLst/>
            <a:gdLst/>
            <a:ahLst/>
            <a:cxnLst/>
            <a:rect r="r" b="b" t="t" l="l"/>
            <a:pathLst>
              <a:path h="4114800" w="2356658">
                <a:moveTo>
                  <a:pt x="0" y="0"/>
                </a:moveTo>
                <a:lnTo>
                  <a:pt x="2356658" y="0"/>
                </a:lnTo>
                <a:lnTo>
                  <a:pt x="23566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514775" y="8229600"/>
            <a:ext cx="1489050" cy="2519931"/>
          </a:xfrm>
          <a:custGeom>
            <a:avLst/>
            <a:gdLst/>
            <a:ahLst/>
            <a:cxnLst/>
            <a:rect r="r" b="b" t="t" l="l"/>
            <a:pathLst>
              <a:path h="2519931" w="1489050">
                <a:moveTo>
                  <a:pt x="0" y="0"/>
                </a:moveTo>
                <a:lnTo>
                  <a:pt x="1489050" y="0"/>
                </a:lnTo>
                <a:lnTo>
                  <a:pt x="1489050" y="2519931"/>
                </a:lnTo>
                <a:lnTo>
                  <a:pt x="0" y="25199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0">
            <a:off x="284175" y="-433465"/>
            <a:ext cx="1489050" cy="2519931"/>
          </a:xfrm>
          <a:custGeom>
            <a:avLst/>
            <a:gdLst/>
            <a:ahLst/>
            <a:cxnLst/>
            <a:rect r="r" b="b" t="t" l="l"/>
            <a:pathLst>
              <a:path h="2519931" w="1489050">
                <a:moveTo>
                  <a:pt x="0" y="2519931"/>
                </a:moveTo>
                <a:lnTo>
                  <a:pt x="1489050" y="2519931"/>
                </a:lnTo>
                <a:lnTo>
                  <a:pt x="1489050" y="0"/>
                </a:lnTo>
                <a:lnTo>
                  <a:pt x="0" y="0"/>
                </a:lnTo>
                <a:lnTo>
                  <a:pt x="0" y="2519931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474653" y="3361364"/>
            <a:ext cx="7338693" cy="11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31"/>
              </a:lnSpc>
            </a:pPr>
            <a:r>
              <a:rPr lang="en-US" b="true" sz="9461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OUR TEAM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7280530" y="5129373"/>
            <a:ext cx="289647" cy="361098"/>
          </a:xfrm>
          <a:custGeom>
            <a:avLst/>
            <a:gdLst/>
            <a:ahLst/>
            <a:cxnLst/>
            <a:rect r="r" b="b" t="t" l="l"/>
            <a:pathLst>
              <a:path h="361098" w="289647">
                <a:moveTo>
                  <a:pt x="0" y="0"/>
                </a:moveTo>
                <a:lnTo>
                  <a:pt x="289647" y="0"/>
                </a:lnTo>
                <a:lnTo>
                  <a:pt x="289647" y="361098"/>
                </a:lnTo>
                <a:lnTo>
                  <a:pt x="0" y="36109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732077" y="4949560"/>
            <a:ext cx="7523537" cy="625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2C4600"/>
                </a:solidFill>
                <a:latin typeface="Arimo"/>
                <a:ea typeface="Arimo"/>
                <a:cs typeface="Arimo"/>
                <a:sym typeface="Arimo"/>
              </a:rPr>
              <a:t>Labonno Rahan Oishy (2254901107)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7280530" y="5957074"/>
            <a:ext cx="289647" cy="361098"/>
          </a:xfrm>
          <a:custGeom>
            <a:avLst/>
            <a:gdLst/>
            <a:ahLst/>
            <a:cxnLst/>
            <a:rect r="r" b="b" t="t" l="l"/>
            <a:pathLst>
              <a:path h="361098" w="289647">
                <a:moveTo>
                  <a:pt x="0" y="0"/>
                </a:moveTo>
                <a:lnTo>
                  <a:pt x="289647" y="0"/>
                </a:lnTo>
                <a:lnTo>
                  <a:pt x="289647" y="361098"/>
                </a:lnTo>
                <a:lnTo>
                  <a:pt x="0" y="36109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732077" y="5777261"/>
            <a:ext cx="6803216" cy="625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2C4600"/>
                </a:solidFill>
                <a:latin typeface="Arimo"/>
                <a:ea typeface="Arimo"/>
                <a:cs typeface="Arimo"/>
                <a:sym typeface="Arimo"/>
              </a:rPr>
              <a:t>Nasrat Jahan (2254901061)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7280530" y="6784775"/>
            <a:ext cx="289647" cy="361098"/>
          </a:xfrm>
          <a:custGeom>
            <a:avLst/>
            <a:gdLst/>
            <a:ahLst/>
            <a:cxnLst/>
            <a:rect r="r" b="b" t="t" l="l"/>
            <a:pathLst>
              <a:path h="361098" w="289647">
                <a:moveTo>
                  <a:pt x="0" y="0"/>
                </a:moveTo>
                <a:lnTo>
                  <a:pt x="289647" y="0"/>
                </a:lnTo>
                <a:lnTo>
                  <a:pt x="289647" y="361098"/>
                </a:lnTo>
                <a:lnTo>
                  <a:pt x="0" y="36109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7732077" y="6604962"/>
            <a:ext cx="8782698" cy="625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2C4600"/>
                </a:solidFill>
                <a:latin typeface="Arimo"/>
                <a:ea typeface="Arimo"/>
                <a:cs typeface="Arimo"/>
                <a:sym typeface="Arimo"/>
              </a:rPr>
              <a:t>Rabeya Islam Rima (2254901055)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7290647" y="7612598"/>
            <a:ext cx="289647" cy="361098"/>
          </a:xfrm>
          <a:custGeom>
            <a:avLst/>
            <a:gdLst/>
            <a:ahLst/>
            <a:cxnLst/>
            <a:rect r="r" b="b" t="t" l="l"/>
            <a:pathLst>
              <a:path h="361098" w="289647">
                <a:moveTo>
                  <a:pt x="0" y="0"/>
                </a:moveTo>
                <a:lnTo>
                  <a:pt x="289647" y="0"/>
                </a:lnTo>
                <a:lnTo>
                  <a:pt x="289647" y="361099"/>
                </a:lnTo>
                <a:lnTo>
                  <a:pt x="0" y="3610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7722552" y="7430461"/>
            <a:ext cx="9012641" cy="625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2C4600"/>
                </a:solidFill>
                <a:latin typeface="Arimo"/>
                <a:ea typeface="Arimo"/>
                <a:cs typeface="Arimo"/>
                <a:sym typeface="Arimo"/>
              </a:rPr>
              <a:t>Ameer Sohail(2254901011)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7290647" y="8435773"/>
            <a:ext cx="289647" cy="361098"/>
          </a:xfrm>
          <a:custGeom>
            <a:avLst/>
            <a:gdLst/>
            <a:ahLst/>
            <a:cxnLst/>
            <a:rect r="r" b="b" t="t" l="l"/>
            <a:pathLst>
              <a:path h="361098" w="289647">
                <a:moveTo>
                  <a:pt x="0" y="0"/>
                </a:moveTo>
                <a:lnTo>
                  <a:pt x="289647" y="0"/>
                </a:lnTo>
                <a:lnTo>
                  <a:pt x="289647" y="361098"/>
                </a:lnTo>
                <a:lnTo>
                  <a:pt x="0" y="36109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7732077" y="8255960"/>
            <a:ext cx="8782698" cy="625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2C4600"/>
                </a:solidFill>
                <a:latin typeface="Arimo"/>
                <a:ea typeface="Arimo"/>
                <a:cs typeface="Arimo"/>
                <a:sym typeface="Arimo"/>
              </a:rPr>
              <a:t>Sunehra Tabassum (2254901047)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E4F0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671612" y="3315906"/>
          <a:ext cx="14462182" cy="6076950"/>
        </p:xfrm>
        <a:graphic>
          <a:graphicData uri="http://schemas.openxmlformats.org/drawingml/2006/table">
            <a:tbl>
              <a:tblPr/>
              <a:tblGrid>
                <a:gridCol w="7231091"/>
                <a:gridCol w="7231091"/>
              </a:tblGrid>
              <a:tr h="16486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000000"/>
                          </a:solidFill>
                          <a:latin typeface="Century Gothic Paneuropean Bold"/>
                          <a:ea typeface="Century Gothic Paneuropean Bold"/>
                          <a:cs typeface="Century Gothic Paneuropean Bold"/>
                          <a:sym typeface="Century Gothic Paneuropean Bold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000000"/>
                          </a:solidFill>
                          <a:latin typeface="Century Gothic Paneuropean Bold"/>
                          <a:ea typeface="Century Gothic Paneuropean Bold"/>
                          <a:cs typeface="Century Gothic Paneuropean Bold"/>
                          <a:sym typeface="Century Gothic Paneuropean Bold"/>
                        </a:rPr>
                        <a:t>Handles data logic, database queries, and business rules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141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000000"/>
                          </a:solidFill>
                          <a:latin typeface="Century Gothic Paneuropean Bold"/>
                          <a:ea typeface="Century Gothic Paneuropean Bold"/>
                          <a:cs typeface="Century Gothic Paneuropean Bold"/>
                          <a:sym typeface="Century Gothic Paneuropean Bold"/>
                        </a:rPr>
                        <a:t>View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000000"/>
                          </a:solidFill>
                          <a:latin typeface="Century Gothic Paneuropean Bold"/>
                          <a:ea typeface="Century Gothic Paneuropean Bold"/>
                          <a:cs typeface="Century Gothic Paneuropean Bold"/>
                          <a:sym typeface="Century Gothic Paneuropean Bold"/>
                        </a:rPr>
                        <a:t>Manages UI/UX and displays content to users (HTML, CSS, Tailwind, JS)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141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000000"/>
                          </a:solidFill>
                          <a:latin typeface="Century Gothic Paneuropean Bold"/>
                          <a:ea typeface="Century Gothic Paneuropean Bold"/>
                          <a:cs typeface="Century Gothic Paneuropean Bold"/>
                          <a:sym typeface="Century Gothic Paneuropean Bold"/>
                        </a:rPr>
                        <a:t>Controller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000000"/>
                          </a:solidFill>
                          <a:latin typeface="Century Gothic Paneuropean Bold"/>
                          <a:ea typeface="Century Gothic Paneuropean Bold"/>
                          <a:cs typeface="Century Gothic Paneuropean Bold"/>
                          <a:sym typeface="Century Gothic Paneuropean Bold"/>
                        </a:rPr>
                        <a:t>Works as the bridge between Model and View, handles user requests and system responses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-636960" y="1200150"/>
            <a:ext cx="12745464" cy="698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2"/>
              </a:lnSpc>
            </a:pPr>
            <a:r>
              <a:rPr lang="en-US" b="true" sz="5761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ARCHITECTURE PATTURN MVC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E4F0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636960" y="1200150"/>
            <a:ext cx="12745464" cy="698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2"/>
              </a:lnSpc>
            </a:pPr>
            <a:r>
              <a:rPr lang="en-US" b="true" sz="5761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ARCHITECTURE PATTURN MVC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46106" y="3027836"/>
            <a:ext cx="17523055" cy="6047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0366" indent="-285183" lvl="1">
              <a:lnSpc>
                <a:spcPts val="3698"/>
              </a:lnSpc>
              <a:buAutoNum type="arabicPeriod" startAt="1"/>
            </a:pPr>
            <a:r>
              <a:rPr lang="en-US" b="true" sz="2641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CLEAN SEPARATION OF LOGIC:  </a:t>
            </a:r>
            <a:r>
              <a:rPr lang="en-US" sz="2641">
                <a:solidFill>
                  <a:srgbClr val="2C46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No mixing of UI code with database or processing logic. Makes code neat and pro-level.</a:t>
            </a:r>
          </a:p>
          <a:p>
            <a:pPr algn="l" marL="570366" indent="-285183" lvl="1">
              <a:lnSpc>
                <a:spcPts val="3698"/>
              </a:lnSpc>
              <a:buAutoNum type="arabicPeriod" startAt="1"/>
            </a:pPr>
            <a:r>
              <a:rPr lang="en-US" b="true" sz="2641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Scalability:   </a:t>
            </a:r>
            <a:r>
              <a:rPr lang="en-US" sz="2641">
                <a:solidFill>
                  <a:srgbClr val="2C46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New features like language learning, seasonal modules, voting, or chatbot integration can be added without breaking existing code.</a:t>
            </a:r>
          </a:p>
          <a:p>
            <a:pPr algn="l" marL="570366" indent="-285183" lvl="1">
              <a:lnSpc>
                <a:spcPts val="3698"/>
              </a:lnSpc>
              <a:buAutoNum type="arabicPeriod" startAt="1"/>
            </a:pPr>
            <a:r>
              <a:rPr lang="en-US" b="true" sz="2641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Easy maintenance:  </a:t>
            </a:r>
            <a:r>
              <a:rPr lang="en-US" sz="2641">
                <a:solidFill>
                  <a:srgbClr val="2C46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Bugs are easier to track because each part (UI, logic, DB) is isolated.</a:t>
            </a:r>
          </a:p>
          <a:p>
            <a:pPr algn="l" marL="570366" indent="-285183" lvl="1">
              <a:lnSpc>
                <a:spcPts val="3698"/>
              </a:lnSpc>
              <a:buAutoNum type="arabicPeriod" startAt="1"/>
            </a:pPr>
            <a:r>
              <a:rPr lang="en-US" b="true" sz="2641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Reusability:  </a:t>
            </a:r>
            <a:r>
              <a:rPr lang="en-US" sz="2641">
                <a:solidFill>
                  <a:srgbClr val="2C46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Components like database queries, controllers, and UI templates can be reused across multiple sections of the website.</a:t>
            </a:r>
          </a:p>
          <a:p>
            <a:pPr algn="l" marL="570366" indent="-285183" lvl="1">
              <a:lnSpc>
                <a:spcPts val="3698"/>
              </a:lnSpc>
              <a:spcBef>
                <a:spcPct val="0"/>
              </a:spcBef>
              <a:buAutoNum type="arabicPeriod" startAt="1"/>
            </a:pPr>
            <a:r>
              <a:rPr lang="en-US" b="true" sz="2641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Faster collaboration:  </a:t>
            </a:r>
            <a:r>
              <a:rPr lang="en-US" sz="2641">
                <a:solidFill>
                  <a:srgbClr val="2C46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Since code is m</a:t>
            </a:r>
            <a:r>
              <a:rPr lang="en-US" sz="2641">
                <a:solidFill>
                  <a:srgbClr val="2C46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ODULAR, MULTIPLE DEVELOPERS CAN WORK SIMULTANEOUSLY ON DIFFERENT PARTS—UI, LOGIC, AND DATABASE—WITHOUT CONFLICTS.</a:t>
            </a:r>
          </a:p>
          <a:p>
            <a:pPr algn="l" marL="570366" indent="-285183" lvl="1">
              <a:lnSpc>
                <a:spcPts val="3698"/>
              </a:lnSpc>
              <a:spcBef>
                <a:spcPct val="0"/>
              </a:spcBef>
              <a:buAutoNum type="arabicPeriod" startAt="1"/>
            </a:pPr>
            <a:r>
              <a:rPr lang="en-US" b="true" sz="2641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BETTER PERFORMANCE &amp; SECURITY:  </a:t>
            </a:r>
            <a:r>
              <a:rPr lang="en-US" sz="2641">
                <a:solidFill>
                  <a:srgbClr val="2C46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USER INPUTS ARE HANDLED IN CONTROLLERS, SANITIZED IN MODELS, AND ONLY SAFE OUTPUTS REACH THE VIEWS, REDUCING SECURITY RISKS LIKE SQL INJECTION AND LOGIC LOOPHOLES.</a:t>
            </a:r>
          </a:p>
          <a:p>
            <a:pPr algn="l">
              <a:lnSpc>
                <a:spcPts val="369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F0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01789" y="2430371"/>
            <a:ext cx="3723446" cy="6827929"/>
          </a:xfrm>
          <a:custGeom>
            <a:avLst/>
            <a:gdLst/>
            <a:ahLst/>
            <a:cxnLst/>
            <a:rect r="r" b="b" t="t" l="l"/>
            <a:pathLst>
              <a:path h="6827929" w="3723446">
                <a:moveTo>
                  <a:pt x="0" y="0"/>
                </a:moveTo>
                <a:lnTo>
                  <a:pt x="3723446" y="0"/>
                </a:lnTo>
                <a:lnTo>
                  <a:pt x="3723446" y="6827929"/>
                </a:lnTo>
                <a:lnTo>
                  <a:pt x="0" y="68279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9285" y="1200150"/>
            <a:ext cx="12745464" cy="698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2"/>
              </a:lnSpc>
            </a:pPr>
            <a:r>
              <a:rPr lang="en-US" b="true" sz="5761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DISCORD CHANNELS FOR PROJECT 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F0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00991" y="2493576"/>
            <a:ext cx="3734713" cy="6356958"/>
          </a:xfrm>
          <a:custGeom>
            <a:avLst/>
            <a:gdLst/>
            <a:ahLst/>
            <a:cxnLst/>
            <a:rect r="r" b="b" t="t" l="l"/>
            <a:pathLst>
              <a:path h="6356958" w="3734713">
                <a:moveTo>
                  <a:pt x="0" y="0"/>
                </a:moveTo>
                <a:lnTo>
                  <a:pt x="3734713" y="0"/>
                </a:lnTo>
                <a:lnTo>
                  <a:pt x="373471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31915" y="2730654"/>
            <a:ext cx="4893564" cy="5882801"/>
          </a:xfrm>
          <a:custGeom>
            <a:avLst/>
            <a:gdLst/>
            <a:ahLst/>
            <a:cxnLst/>
            <a:rect r="r" b="b" t="t" l="l"/>
            <a:pathLst>
              <a:path h="5882801" w="4893564">
                <a:moveTo>
                  <a:pt x="0" y="0"/>
                </a:moveTo>
                <a:lnTo>
                  <a:pt x="4893564" y="0"/>
                </a:lnTo>
                <a:lnTo>
                  <a:pt x="4893564" y="5882801"/>
                </a:lnTo>
                <a:lnTo>
                  <a:pt x="0" y="58828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9285" y="1200150"/>
            <a:ext cx="12745464" cy="698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2"/>
              </a:lnSpc>
            </a:pPr>
            <a:r>
              <a:rPr lang="en-US" b="true" sz="5761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THE PAGES OF PROJECT IN GITHUB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F0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86350" y="2658189"/>
            <a:ext cx="8115300" cy="2485311"/>
          </a:xfrm>
          <a:custGeom>
            <a:avLst/>
            <a:gdLst/>
            <a:ahLst/>
            <a:cxnLst/>
            <a:rect r="r" b="b" t="t" l="l"/>
            <a:pathLst>
              <a:path h="2485311" w="8115300">
                <a:moveTo>
                  <a:pt x="0" y="0"/>
                </a:moveTo>
                <a:lnTo>
                  <a:pt x="8115300" y="0"/>
                </a:lnTo>
                <a:lnTo>
                  <a:pt x="8115300" y="2485311"/>
                </a:lnTo>
                <a:lnTo>
                  <a:pt x="0" y="24853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6404585"/>
            <a:ext cx="7446186" cy="2596857"/>
          </a:xfrm>
          <a:custGeom>
            <a:avLst/>
            <a:gdLst/>
            <a:ahLst/>
            <a:cxnLst/>
            <a:rect r="r" b="b" t="t" l="l"/>
            <a:pathLst>
              <a:path h="2596857" w="7446186">
                <a:moveTo>
                  <a:pt x="0" y="0"/>
                </a:moveTo>
                <a:lnTo>
                  <a:pt x="7446186" y="0"/>
                </a:lnTo>
                <a:lnTo>
                  <a:pt x="7446186" y="2596857"/>
                </a:lnTo>
                <a:lnTo>
                  <a:pt x="0" y="25968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830421" y="6494196"/>
            <a:ext cx="7428879" cy="2507247"/>
          </a:xfrm>
          <a:custGeom>
            <a:avLst/>
            <a:gdLst/>
            <a:ahLst/>
            <a:cxnLst/>
            <a:rect r="r" b="b" t="t" l="l"/>
            <a:pathLst>
              <a:path h="2507247" w="7428879">
                <a:moveTo>
                  <a:pt x="0" y="0"/>
                </a:moveTo>
                <a:lnTo>
                  <a:pt x="7428879" y="0"/>
                </a:lnTo>
                <a:lnTo>
                  <a:pt x="7428879" y="2507246"/>
                </a:lnTo>
                <a:lnTo>
                  <a:pt x="0" y="25072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9285" y="1200150"/>
            <a:ext cx="12745464" cy="698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2"/>
              </a:lnSpc>
            </a:pPr>
            <a:r>
              <a:rPr lang="en-US" b="true" sz="5761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TRELLO TASK CARD FOR 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69803" y="5450510"/>
            <a:ext cx="334839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C4600"/>
                </a:solidFill>
                <a:latin typeface="Canva Sans"/>
                <a:ea typeface="Canva Sans"/>
                <a:cs typeface="Canva Sans"/>
                <a:sym typeface="Canva Sans"/>
              </a:rPr>
              <a:t>Meeting Agenda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73652" y="9191625"/>
            <a:ext cx="81379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C4600"/>
                </a:solidFill>
                <a:latin typeface="Canva Sans"/>
                <a:ea typeface="Canva Sans"/>
                <a:cs typeface="Canva Sans"/>
                <a:sym typeface="Canva Sans"/>
              </a:rPr>
              <a:t>SRS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544860" y="9191625"/>
            <a:ext cx="85594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C4600"/>
                </a:solidFill>
                <a:latin typeface="Canva Sans"/>
                <a:ea typeface="Canva Sans"/>
                <a:cs typeface="Canva Sans"/>
                <a:sym typeface="Canva Sans"/>
              </a:rPr>
              <a:t>SDS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F0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61146" y="3005631"/>
            <a:ext cx="8165708" cy="5930346"/>
          </a:xfrm>
          <a:custGeom>
            <a:avLst/>
            <a:gdLst/>
            <a:ahLst/>
            <a:cxnLst/>
            <a:rect r="r" b="b" t="t" l="l"/>
            <a:pathLst>
              <a:path h="5930346" w="8165708">
                <a:moveTo>
                  <a:pt x="0" y="0"/>
                </a:moveTo>
                <a:lnTo>
                  <a:pt x="8165708" y="0"/>
                </a:lnTo>
                <a:lnTo>
                  <a:pt x="8165708" y="5930345"/>
                </a:lnTo>
                <a:lnTo>
                  <a:pt x="0" y="59303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9285" y="1200150"/>
            <a:ext cx="12745464" cy="698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2"/>
              </a:lnSpc>
            </a:pPr>
            <a:r>
              <a:rPr lang="en-US" b="true" sz="5761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THE CONTRIBUTORS OF PROJECT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F0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164295" y="6986796"/>
            <a:ext cx="8328590" cy="6600408"/>
          </a:xfrm>
          <a:custGeom>
            <a:avLst/>
            <a:gdLst/>
            <a:ahLst/>
            <a:cxnLst/>
            <a:rect r="r" b="b" t="t" l="l"/>
            <a:pathLst>
              <a:path h="6600408" w="8328590">
                <a:moveTo>
                  <a:pt x="0" y="0"/>
                </a:moveTo>
                <a:lnTo>
                  <a:pt x="8328590" y="0"/>
                </a:lnTo>
                <a:lnTo>
                  <a:pt x="8328590" y="6600408"/>
                </a:lnTo>
                <a:lnTo>
                  <a:pt x="0" y="66004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631678" y="7446153"/>
            <a:ext cx="10608642" cy="11546822"/>
          </a:xfrm>
          <a:custGeom>
            <a:avLst/>
            <a:gdLst/>
            <a:ahLst/>
            <a:cxnLst/>
            <a:rect r="r" b="b" t="t" l="l"/>
            <a:pathLst>
              <a:path h="11546822" w="10608642">
                <a:moveTo>
                  <a:pt x="0" y="0"/>
                </a:moveTo>
                <a:lnTo>
                  <a:pt x="10608643" y="0"/>
                </a:lnTo>
                <a:lnTo>
                  <a:pt x="10608643" y="11546822"/>
                </a:lnTo>
                <a:lnTo>
                  <a:pt x="0" y="115468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49365">
            <a:off x="-209999" y="7200900"/>
            <a:ext cx="3463913" cy="4114800"/>
          </a:xfrm>
          <a:custGeom>
            <a:avLst/>
            <a:gdLst/>
            <a:ahLst/>
            <a:cxnLst/>
            <a:rect r="r" b="b" t="t" l="l"/>
            <a:pathLst>
              <a:path h="4114800" w="3463913">
                <a:moveTo>
                  <a:pt x="0" y="0"/>
                </a:moveTo>
                <a:lnTo>
                  <a:pt x="3463914" y="0"/>
                </a:lnTo>
                <a:lnTo>
                  <a:pt x="34639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04487" y="8229600"/>
            <a:ext cx="2356658" cy="4114800"/>
          </a:xfrm>
          <a:custGeom>
            <a:avLst/>
            <a:gdLst/>
            <a:ahLst/>
            <a:cxnLst/>
            <a:rect r="r" b="b" t="t" l="l"/>
            <a:pathLst>
              <a:path h="4114800" w="2356658">
                <a:moveTo>
                  <a:pt x="0" y="0"/>
                </a:moveTo>
                <a:lnTo>
                  <a:pt x="2356659" y="0"/>
                </a:lnTo>
                <a:lnTo>
                  <a:pt x="23566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891071">
            <a:off x="13768657" y="-4710460"/>
            <a:ext cx="8328590" cy="6600408"/>
          </a:xfrm>
          <a:custGeom>
            <a:avLst/>
            <a:gdLst/>
            <a:ahLst/>
            <a:cxnLst/>
            <a:rect r="r" b="b" t="t" l="l"/>
            <a:pathLst>
              <a:path h="6600408" w="8328590">
                <a:moveTo>
                  <a:pt x="0" y="0"/>
                </a:moveTo>
                <a:lnTo>
                  <a:pt x="8328591" y="0"/>
                </a:lnTo>
                <a:lnTo>
                  <a:pt x="8328591" y="6600407"/>
                </a:lnTo>
                <a:lnTo>
                  <a:pt x="0" y="66004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891071">
            <a:off x="10247754" y="-9577219"/>
            <a:ext cx="10608642" cy="11546822"/>
          </a:xfrm>
          <a:custGeom>
            <a:avLst/>
            <a:gdLst/>
            <a:ahLst/>
            <a:cxnLst/>
            <a:rect r="r" b="b" t="t" l="l"/>
            <a:pathLst>
              <a:path h="11546822" w="10608642">
                <a:moveTo>
                  <a:pt x="0" y="0"/>
                </a:moveTo>
                <a:lnTo>
                  <a:pt x="10608642" y="0"/>
                </a:lnTo>
                <a:lnTo>
                  <a:pt x="10608642" y="11546822"/>
                </a:lnTo>
                <a:lnTo>
                  <a:pt x="0" y="115468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891071">
            <a:off x="15012761" y="-1456000"/>
            <a:ext cx="3463913" cy="4114800"/>
          </a:xfrm>
          <a:custGeom>
            <a:avLst/>
            <a:gdLst/>
            <a:ahLst/>
            <a:cxnLst/>
            <a:rect r="r" b="b" t="t" l="l"/>
            <a:pathLst>
              <a:path h="4114800" w="3463913">
                <a:moveTo>
                  <a:pt x="0" y="0"/>
                </a:moveTo>
                <a:lnTo>
                  <a:pt x="3463914" y="0"/>
                </a:lnTo>
                <a:lnTo>
                  <a:pt x="34639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891071">
            <a:off x="12402248" y="-2057400"/>
            <a:ext cx="2356658" cy="4114800"/>
          </a:xfrm>
          <a:custGeom>
            <a:avLst/>
            <a:gdLst/>
            <a:ahLst/>
            <a:cxnLst/>
            <a:rect r="r" b="b" t="t" l="l"/>
            <a:pathLst>
              <a:path h="4114800" w="2356658">
                <a:moveTo>
                  <a:pt x="0" y="0"/>
                </a:moveTo>
                <a:lnTo>
                  <a:pt x="2356658" y="0"/>
                </a:lnTo>
                <a:lnTo>
                  <a:pt x="23566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514775" y="8229600"/>
            <a:ext cx="1489050" cy="2519931"/>
          </a:xfrm>
          <a:custGeom>
            <a:avLst/>
            <a:gdLst/>
            <a:ahLst/>
            <a:cxnLst/>
            <a:rect r="r" b="b" t="t" l="l"/>
            <a:pathLst>
              <a:path h="2519931" w="1489050">
                <a:moveTo>
                  <a:pt x="0" y="0"/>
                </a:moveTo>
                <a:lnTo>
                  <a:pt x="1489050" y="0"/>
                </a:lnTo>
                <a:lnTo>
                  <a:pt x="1489050" y="2519931"/>
                </a:lnTo>
                <a:lnTo>
                  <a:pt x="0" y="25199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0">
            <a:off x="284175" y="-433465"/>
            <a:ext cx="1489050" cy="2519931"/>
          </a:xfrm>
          <a:custGeom>
            <a:avLst/>
            <a:gdLst/>
            <a:ahLst/>
            <a:cxnLst/>
            <a:rect r="r" b="b" t="t" l="l"/>
            <a:pathLst>
              <a:path h="2519931" w="1489050">
                <a:moveTo>
                  <a:pt x="0" y="2519931"/>
                </a:moveTo>
                <a:lnTo>
                  <a:pt x="1489050" y="2519931"/>
                </a:lnTo>
                <a:lnTo>
                  <a:pt x="1489050" y="0"/>
                </a:lnTo>
                <a:lnTo>
                  <a:pt x="0" y="0"/>
                </a:lnTo>
                <a:lnTo>
                  <a:pt x="0" y="2519931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566848" y="3550859"/>
            <a:ext cx="9154304" cy="3690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22"/>
              </a:lnSpc>
            </a:pPr>
            <a:r>
              <a:rPr lang="en-US" b="true" sz="16002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THANK</a:t>
            </a:r>
          </a:p>
          <a:p>
            <a:pPr algn="ctr">
              <a:lnSpc>
                <a:spcPts val="13922"/>
              </a:lnSpc>
            </a:pPr>
            <a:r>
              <a:rPr lang="en-US" b="true" sz="16002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F0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891071">
            <a:off x="13768657" y="-4710460"/>
            <a:ext cx="8328590" cy="6600408"/>
          </a:xfrm>
          <a:custGeom>
            <a:avLst/>
            <a:gdLst/>
            <a:ahLst/>
            <a:cxnLst/>
            <a:rect r="r" b="b" t="t" l="l"/>
            <a:pathLst>
              <a:path h="6600408" w="8328590">
                <a:moveTo>
                  <a:pt x="0" y="0"/>
                </a:moveTo>
                <a:lnTo>
                  <a:pt x="8328591" y="0"/>
                </a:lnTo>
                <a:lnTo>
                  <a:pt x="8328591" y="6600407"/>
                </a:lnTo>
                <a:lnTo>
                  <a:pt x="0" y="66004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891071">
            <a:off x="10247754" y="-9577219"/>
            <a:ext cx="10608642" cy="11546822"/>
          </a:xfrm>
          <a:custGeom>
            <a:avLst/>
            <a:gdLst/>
            <a:ahLst/>
            <a:cxnLst/>
            <a:rect r="r" b="b" t="t" l="l"/>
            <a:pathLst>
              <a:path h="11546822" w="10608642">
                <a:moveTo>
                  <a:pt x="0" y="0"/>
                </a:moveTo>
                <a:lnTo>
                  <a:pt x="10608642" y="0"/>
                </a:lnTo>
                <a:lnTo>
                  <a:pt x="10608642" y="11546822"/>
                </a:lnTo>
                <a:lnTo>
                  <a:pt x="0" y="115468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891071">
            <a:off x="15012761" y="-1456000"/>
            <a:ext cx="3463913" cy="4114800"/>
          </a:xfrm>
          <a:custGeom>
            <a:avLst/>
            <a:gdLst/>
            <a:ahLst/>
            <a:cxnLst/>
            <a:rect r="r" b="b" t="t" l="l"/>
            <a:pathLst>
              <a:path h="4114800" w="3463913">
                <a:moveTo>
                  <a:pt x="0" y="0"/>
                </a:moveTo>
                <a:lnTo>
                  <a:pt x="3463914" y="0"/>
                </a:lnTo>
                <a:lnTo>
                  <a:pt x="34639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891071">
            <a:off x="12402248" y="-2057400"/>
            <a:ext cx="2356658" cy="4114800"/>
          </a:xfrm>
          <a:custGeom>
            <a:avLst/>
            <a:gdLst/>
            <a:ahLst/>
            <a:cxnLst/>
            <a:rect r="r" b="b" t="t" l="l"/>
            <a:pathLst>
              <a:path h="4114800" w="2356658">
                <a:moveTo>
                  <a:pt x="0" y="0"/>
                </a:moveTo>
                <a:lnTo>
                  <a:pt x="2356658" y="0"/>
                </a:lnTo>
                <a:lnTo>
                  <a:pt x="23566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53520" y="4710087"/>
            <a:ext cx="9327058" cy="1085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9"/>
              </a:lnSpc>
            </a:pPr>
            <a:r>
              <a:rPr lang="en-US" b="true" sz="9022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REQUIREMENTS</a:t>
            </a:r>
          </a:p>
        </p:txBody>
      </p:sp>
      <p:sp>
        <p:nvSpPr>
          <p:cNvPr name="AutoShape 7" id="7"/>
          <p:cNvSpPr/>
          <p:nvPr/>
        </p:nvSpPr>
        <p:spPr>
          <a:xfrm>
            <a:off x="4022267" y="6047215"/>
            <a:ext cx="9802127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F0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891071">
            <a:off x="13768657" y="-4710460"/>
            <a:ext cx="8328590" cy="6600408"/>
          </a:xfrm>
          <a:custGeom>
            <a:avLst/>
            <a:gdLst/>
            <a:ahLst/>
            <a:cxnLst/>
            <a:rect r="r" b="b" t="t" l="l"/>
            <a:pathLst>
              <a:path h="6600408" w="8328590">
                <a:moveTo>
                  <a:pt x="0" y="0"/>
                </a:moveTo>
                <a:lnTo>
                  <a:pt x="8328591" y="0"/>
                </a:lnTo>
                <a:lnTo>
                  <a:pt x="8328591" y="6600407"/>
                </a:lnTo>
                <a:lnTo>
                  <a:pt x="0" y="66004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891071">
            <a:off x="10247754" y="-9577219"/>
            <a:ext cx="10608642" cy="11546822"/>
          </a:xfrm>
          <a:custGeom>
            <a:avLst/>
            <a:gdLst/>
            <a:ahLst/>
            <a:cxnLst/>
            <a:rect r="r" b="b" t="t" l="l"/>
            <a:pathLst>
              <a:path h="11546822" w="10608642">
                <a:moveTo>
                  <a:pt x="0" y="0"/>
                </a:moveTo>
                <a:lnTo>
                  <a:pt x="10608642" y="0"/>
                </a:lnTo>
                <a:lnTo>
                  <a:pt x="10608642" y="11546822"/>
                </a:lnTo>
                <a:lnTo>
                  <a:pt x="0" y="115468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891071">
            <a:off x="15012761" y="-1456000"/>
            <a:ext cx="3463913" cy="4114800"/>
          </a:xfrm>
          <a:custGeom>
            <a:avLst/>
            <a:gdLst/>
            <a:ahLst/>
            <a:cxnLst/>
            <a:rect r="r" b="b" t="t" l="l"/>
            <a:pathLst>
              <a:path h="4114800" w="3463913">
                <a:moveTo>
                  <a:pt x="0" y="0"/>
                </a:moveTo>
                <a:lnTo>
                  <a:pt x="3463914" y="0"/>
                </a:lnTo>
                <a:lnTo>
                  <a:pt x="34639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891071">
            <a:off x="12402248" y="-2057400"/>
            <a:ext cx="2356658" cy="4114800"/>
          </a:xfrm>
          <a:custGeom>
            <a:avLst/>
            <a:gdLst/>
            <a:ahLst/>
            <a:cxnLst/>
            <a:rect r="r" b="b" t="t" l="l"/>
            <a:pathLst>
              <a:path h="4114800" w="2356658">
                <a:moveTo>
                  <a:pt x="0" y="0"/>
                </a:moveTo>
                <a:lnTo>
                  <a:pt x="2356658" y="0"/>
                </a:lnTo>
                <a:lnTo>
                  <a:pt x="23566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663921" y="3654669"/>
          <a:ext cx="16595379" cy="6367510"/>
        </p:xfrm>
        <a:graphic>
          <a:graphicData uri="http://schemas.openxmlformats.org/drawingml/2006/table">
            <a:tbl>
              <a:tblPr/>
              <a:tblGrid>
                <a:gridCol w="8259321"/>
                <a:gridCol w="8336058"/>
              </a:tblGrid>
              <a:tr h="12385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319"/>
                        </a:lnSpc>
                        <a:defRPr/>
                      </a:pPr>
                      <a:r>
                        <a:rPr lang="en-US" sz="3799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Labonno Rahman Oishy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319"/>
                        </a:lnSpc>
                        <a:defRPr/>
                      </a:pPr>
                      <a:r>
                        <a:rPr lang="en-US" sz="3799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Admin Panel, Sundorbon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85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319"/>
                        </a:lnSpc>
                        <a:defRPr/>
                      </a:pPr>
                      <a:r>
                        <a:rPr lang="en-US" sz="3799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Nasrat Jahan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319"/>
                        </a:lnSpc>
                        <a:defRPr/>
                      </a:pPr>
                      <a:r>
                        <a:rPr lang="en-US" sz="3799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Education, Culture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438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319"/>
                        </a:lnSpc>
                        <a:defRPr/>
                      </a:pPr>
                      <a:r>
                        <a:rPr lang="en-US" sz="3799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Sunehra Tabassum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319"/>
                        </a:lnSpc>
                        <a:defRPr/>
                      </a:pPr>
                      <a:r>
                        <a:rPr lang="en-US" sz="3799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Transportation, Hill and Mountain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737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319"/>
                        </a:lnSpc>
                        <a:defRPr/>
                      </a:pPr>
                      <a:r>
                        <a:rPr lang="en-US" sz="3799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Ameer Sohail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319"/>
                        </a:lnSpc>
                        <a:defRPr/>
                      </a:pPr>
                      <a:r>
                        <a:rPr lang="en-US" sz="3799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Sports, Haritage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85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319"/>
                        </a:lnSpc>
                        <a:defRPr/>
                      </a:pPr>
                      <a:r>
                        <a:rPr lang="en-US" sz="3799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Rabeya Islam Rima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319"/>
                        </a:lnSpc>
                        <a:defRPr/>
                      </a:pPr>
                      <a:r>
                        <a:rPr lang="en-US" sz="3799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River and War History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4253520" y="1879473"/>
            <a:ext cx="9780960" cy="11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31"/>
              </a:lnSpc>
            </a:pPr>
            <a:r>
              <a:rPr lang="en-US" b="true" sz="9461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FEATURES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F0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795072"/>
            <a:ext cx="11621851" cy="4696855"/>
          </a:xfrm>
          <a:custGeom>
            <a:avLst/>
            <a:gdLst/>
            <a:ahLst/>
            <a:cxnLst/>
            <a:rect r="r" b="b" t="t" l="l"/>
            <a:pathLst>
              <a:path h="4696855" w="11621851">
                <a:moveTo>
                  <a:pt x="0" y="0"/>
                </a:moveTo>
                <a:lnTo>
                  <a:pt x="11621851" y="0"/>
                </a:lnTo>
                <a:lnTo>
                  <a:pt x="11621851" y="4696856"/>
                </a:lnTo>
                <a:lnTo>
                  <a:pt x="0" y="4696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8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5356198" y="5447400"/>
            <a:ext cx="19843354" cy="3378350"/>
            <a:chOff x="0" y="0"/>
            <a:chExt cx="5226233" cy="8897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26233" cy="889771"/>
            </a:xfrm>
            <a:custGeom>
              <a:avLst/>
              <a:gdLst/>
              <a:ahLst/>
              <a:cxnLst/>
              <a:rect r="r" b="b" t="t" l="l"/>
              <a:pathLst>
                <a:path h="889771" w="5226233">
                  <a:moveTo>
                    <a:pt x="19898" y="0"/>
                  </a:moveTo>
                  <a:lnTo>
                    <a:pt x="5206335" y="0"/>
                  </a:lnTo>
                  <a:cubicBezTo>
                    <a:pt x="5211613" y="0"/>
                    <a:pt x="5216673" y="2096"/>
                    <a:pt x="5220405" y="5828"/>
                  </a:cubicBezTo>
                  <a:cubicBezTo>
                    <a:pt x="5224137" y="9559"/>
                    <a:pt x="5226233" y="14621"/>
                    <a:pt x="5226233" y="19898"/>
                  </a:cubicBezTo>
                  <a:lnTo>
                    <a:pt x="5226233" y="869873"/>
                  </a:lnTo>
                  <a:cubicBezTo>
                    <a:pt x="5226233" y="880863"/>
                    <a:pt x="5217325" y="889771"/>
                    <a:pt x="5206335" y="889771"/>
                  </a:cubicBezTo>
                  <a:lnTo>
                    <a:pt x="19898" y="889771"/>
                  </a:lnTo>
                  <a:cubicBezTo>
                    <a:pt x="8909" y="889771"/>
                    <a:pt x="0" y="880863"/>
                    <a:pt x="0" y="869873"/>
                  </a:cubicBezTo>
                  <a:lnTo>
                    <a:pt x="0" y="19898"/>
                  </a:lnTo>
                  <a:cubicBezTo>
                    <a:pt x="0" y="8909"/>
                    <a:pt x="8909" y="0"/>
                    <a:pt x="19898" y="0"/>
                  </a:cubicBezTo>
                  <a:close/>
                </a:path>
              </a:pathLst>
            </a:custGeom>
            <a:solidFill>
              <a:srgbClr val="52905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226233" cy="9278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78920" y="1200150"/>
            <a:ext cx="9780960" cy="698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2"/>
              </a:lnSpc>
            </a:pPr>
            <a:r>
              <a:rPr lang="en-US" b="true" sz="5761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TRELLO ACTIVITY ON SRS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F0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5356198" y="5447400"/>
            <a:ext cx="19843354" cy="3378350"/>
            <a:chOff x="0" y="0"/>
            <a:chExt cx="5226233" cy="8897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26233" cy="889771"/>
            </a:xfrm>
            <a:custGeom>
              <a:avLst/>
              <a:gdLst/>
              <a:ahLst/>
              <a:cxnLst/>
              <a:rect r="r" b="b" t="t" l="l"/>
              <a:pathLst>
                <a:path h="889771" w="5226233">
                  <a:moveTo>
                    <a:pt x="19898" y="0"/>
                  </a:moveTo>
                  <a:lnTo>
                    <a:pt x="5206335" y="0"/>
                  </a:lnTo>
                  <a:cubicBezTo>
                    <a:pt x="5211613" y="0"/>
                    <a:pt x="5216673" y="2096"/>
                    <a:pt x="5220405" y="5828"/>
                  </a:cubicBezTo>
                  <a:cubicBezTo>
                    <a:pt x="5224137" y="9559"/>
                    <a:pt x="5226233" y="14621"/>
                    <a:pt x="5226233" y="19898"/>
                  </a:cubicBezTo>
                  <a:lnTo>
                    <a:pt x="5226233" y="869873"/>
                  </a:lnTo>
                  <a:cubicBezTo>
                    <a:pt x="5226233" y="880863"/>
                    <a:pt x="5217325" y="889771"/>
                    <a:pt x="5206335" y="889771"/>
                  </a:cubicBezTo>
                  <a:lnTo>
                    <a:pt x="19898" y="889771"/>
                  </a:lnTo>
                  <a:cubicBezTo>
                    <a:pt x="8909" y="889771"/>
                    <a:pt x="0" y="880863"/>
                    <a:pt x="0" y="869873"/>
                  </a:cubicBezTo>
                  <a:lnTo>
                    <a:pt x="0" y="19898"/>
                  </a:lnTo>
                  <a:cubicBezTo>
                    <a:pt x="0" y="8909"/>
                    <a:pt x="8909" y="0"/>
                    <a:pt x="19898" y="0"/>
                  </a:cubicBezTo>
                  <a:close/>
                </a:path>
              </a:pathLst>
            </a:custGeom>
            <a:solidFill>
              <a:srgbClr val="5290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26233" cy="9278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891713" y="2390338"/>
            <a:ext cx="6555374" cy="7422293"/>
          </a:xfrm>
          <a:custGeom>
            <a:avLst/>
            <a:gdLst/>
            <a:ahLst/>
            <a:cxnLst/>
            <a:rect r="r" b="b" t="t" l="l"/>
            <a:pathLst>
              <a:path h="7422293" w="6555374">
                <a:moveTo>
                  <a:pt x="0" y="0"/>
                </a:moveTo>
                <a:lnTo>
                  <a:pt x="6555374" y="0"/>
                </a:lnTo>
                <a:lnTo>
                  <a:pt x="6555374" y="7422293"/>
                </a:lnTo>
                <a:lnTo>
                  <a:pt x="0" y="74222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695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78920" y="1200150"/>
            <a:ext cx="9780960" cy="698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2"/>
              </a:lnSpc>
            </a:pPr>
            <a:r>
              <a:rPr lang="en-US" b="true" sz="5761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SRS CONTENT IN WIKI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F0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61974" y="4705976"/>
            <a:ext cx="11564052" cy="1082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b="true" sz="9011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CODING STANDARDS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9891071">
            <a:off x="13768657" y="-4710460"/>
            <a:ext cx="8328590" cy="6600408"/>
          </a:xfrm>
          <a:custGeom>
            <a:avLst/>
            <a:gdLst/>
            <a:ahLst/>
            <a:cxnLst/>
            <a:rect r="r" b="b" t="t" l="l"/>
            <a:pathLst>
              <a:path h="6600408" w="8328590">
                <a:moveTo>
                  <a:pt x="0" y="0"/>
                </a:moveTo>
                <a:lnTo>
                  <a:pt x="8328591" y="0"/>
                </a:lnTo>
                <a:lnTo>
                  <a:pt x="8328591" y="6600407"/>
                </a:lnTo>
                <a:lnTo>
                  <a:pt x="0" y="66004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891071">
            <a:off x="10247754" y="-9577219"/>
            <a:ext cx="10608642" cy="11546822"/>
          </a:xfrm>
          <a:custGeom>
            <a:avLst/>
            <a:gdLst/>
            <a:ahLst/>
            <a:cxnLst/>
            <a:rect r="r" b="b" t="t" l="l"/>
            <a:pathLst>
              <a:path h="11546822" w="10608642">
                <a:moveTo>
                  <a:pt x="0" y="0"/>
                </a:moveTo>
                <a:lnTo>
                  <a:pt x="10608642" y="0"/>
                </a:lnTo>
                <a:lnTo>
                  <a:pt x="10608642" y="11546822"/>
                </a:lnTo>
                <a:lnTo>
                  <a:pt x="0" y="115468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891071">
            <a:off x="15012761" y="-1456000"/>
            <a:ext cx="3463913" cy="4114800"/>
          </a:xfrm>
          <a:custGeom>
            <a:avLst/>
            <a:gdLst/>
            <a:ahLst/>
            <a:cxnLst/>
            <a:rect r="r" b="b" t="t" l="l"/>
            <a:pathLst>
              <a:path h="4114800" w="3463913">
                <a:moveTo>
                  <a:pt x="0" y="0"/>
                </a:moveTo>
                <a:lnTo>
                  <a:pt x="3463914" y="0"/>
                </a:lnTo>
                <a:lnTo>
                  <a:pt x="34639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891071">
            <a:off x="12402248" y="-2057400"/>
            <a:ext cx="2356658" cy="4114800"/>
          </a:xfrm>
          <a:custGeom>
            <a:avLst/>
            <a:gdLst/>
            <a:ahLst/>
            <a:cxnLst/>
            <a:rect r="r" b="b" t="t" l="l"/>
            <a:pathLst>
              <a:path h="4114800" w="2356658">
                <a:moveTo>
                  <a:pt x="0" y="0"/>
                </a:moveTo>
                <a:lnTo>
                  <a:pt x="2356658" y="0"/>
                </a:lnTo>
                <a:lnTo>
                  <a:pt x="23566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2298544" y="6047215"/>
            <a:ext cx="1366389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E4F0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8920" y="1200150"/>
            <a:ext cx="9780960" cy="698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2"/>
              </a:lnSpc>
            </a:pPr>
            <a:r>
              <a:rPr lang="en-US" b="true" sz="5761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CODING STANDARDS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152309" y="2382867"/>
            <a:ext cx="15815142" cy="5077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2"/>
              </a:lnSpc>
            </a:pPr>
            <a:r>
              <a:rPr lang="en-US" b="true" sz="2216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1. HTML STANDARDS:</a:t>
            </a:r>
          </a:p>
          <a:p>
            <a:pPr algn="just" marL="478469" indent="-239234" lvl="1">
              <a:lnSpc>
                <a:spcPts val="310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16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Semantic Structure: Use semantic tags like &lt;header&gt;, &lt;secti</a:t>
            </a:r>
            <a:r>
              <a:rPr lang="en-US" b="true" sz="2216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ON&gt;, AND &lt;FOOTER&gt; FOR BETTER READABILITY AND ACCESSIBILITY.</a:t>
            </a:r>
          </a:p>
          <a:p>
            <a:pPr algn="just" marL="478469" indent="-239234" lvl="1">
              <a:lnSpc>
                <a:spcPts val="310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16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CLASS NAMING: USE KEBAB-CASE FOR CSS CLASSES (E.G., MAIN-HEADER).</a:t>
            </a:r>
          </a:p>
          <a:p>
            <a:pPr algn="just" marL="478469" indent="-239234" lvl="1">
              <a:lnSpc>
                <a:spcPts val="310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16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ID NAMING: USE CAMELCASE FOR UNIQUE ELEMENT IDENTIFIERS, TYPICALLY FOR JAVASCRIPT HOOKS (E.G., USERPROFILE).</a:t>
            </a:r>
          </a:p>
          <a:p>
            <a:pPr algn="just" marL="478469" indent="-239234" lvl="1">
              <a:lnSpc>
                <a:spcPts val="310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16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ATTRIBUTES: INCLUDE ALT FOR IMAGES AND DESCRIPTIVE NAMES FOR FORM INPUTS.</a:t>
            </a:r>
          </a:p>
          <a:p>
            <a:pPr algn="just" marL="478469" indent="-239234" lvl="1">
              <a:lnSpc>
                <a:spcPts val="310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16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ACCESSIBILITY: USE ARIA ATTRIBUTES LIKE ROLE AND ARIA-LABEL WHERE NECESSARY.</a:t>
            </a:r>
          </a:p>
          <a:p>
            <a:pPr algn="just" marL="478469" indent="-239234" lvl="1">
              <a:lnSpc>
                <a:spcPts val="310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16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FORMS: USE APPROPRIATE INPUT TYPES (E.G., EMAIL, PASSWORD), REQUIRED AND PATTERN FOR CLIENT-SIDE VALIDATION.</a:t>
            </a:r>
          </a:p>
          <a:p>
            <a:pPr algn="just" marL="478469" indent="-239234" lvl="1">
              <a:lnSpc>
                <a:spcPts val="310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16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META TAGS: INCLUDE PROPER CHARSET AND VIEWPORT IN &lt;HEAD&gt; FOR RESPONSIVE DESIGN.</a:t>
            </a:r>
          </a:p>
          <a:p>
            <a:pPr algn="just">
              <a:lnSpc>
                <a:spcPts val="3102"/>
              </a:lnSpc>
              <a:spcBef>
                <a:spcPct val="0"/>
              </a:spcBef>
            </a:pPr>
          </a:p>
          <a:p>
            <a:pPr algn="just">
              <a:lnSpc>
                <a:spcPts val="310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E4F0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8920" y="1200150"/>
            <a:ext cx="9780960" cy="698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2"/>
              </a:lnSpc>
            </a:pPr>
            <a:r>
              <a:rPr lang="en-US" b="true" sz="5761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CODING STANDARDS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920900" y="2468985"/>
            <a:ext cx="16785118" cy="7990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7"/>
              </a:lnSpc>
            </a:pPr>
            <a:r>
              <a:rPr lang="en-US" sz="2269" b="true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2. CSS STANDARDS:</a:t>
            </a:r>
          </a:p>
          <a:p>
            <a:pPr algn="l" marL="490061" indent="-245031" lvl="1">
              <a:lnSpc>
                <a:spcPts val="317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69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Classes: Use kebab-case (e.g., inf</a:t>
            </a:r>
            <a:r>
              <a:rPr lang="en-US" b="true" sz="2269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O-BOX, READ-MORE-BTN).</a:t>
            </a:r>
          </a:p>
          <a:p>
            <a:pPr algn="l" marL="490061" indent="-245031" lvl="1">
              <a:lnSpc>
                <a:spcPts val="317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69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IDS: USE CAMELCASE FOR UNIQUE ELEMENTS (E.G., MAINNAV).</a:t>
            </a:r>
          </a:p>
          <a:p>
            <a:pPr algn="l" marL="490061" indent="-245031" lvl="1">
              <a:lnSpc>
                <a:spcPts val="317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69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INDENTATION: USE 2 SPACES FOR INDENTATION.</a:t>
            </a:r>
          </a:p>
          <a:p>
            <a:pPr algn="l" marL="490061" indent="-245031" lvl="1">
              <a:lnSpc>
                <a:spcPts val="317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69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INLINE STYLES: AVOID INLINE STYLES; USE CLASSES FOR STYLING.</a:t>
            </a:r>
          </a:p>
          <a:p>
            <a:pPr algn="l" marL="490061" indent="-245031" lvl="1">
              <a:lnSpc>
                <a:spcPts val="317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69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CSS VARIABLES: USE FOR COLORS, FONTS, AND SPACING TO MAKE THE CODE MORE MAINTAINABLE.</a:t>
            </a:r>
          </a:p>
          <a:p>
            <a:pPr algn="l" marL="490061" indent="-245031" lvl="1">
              <a:lnSpc>
                <a:spcPts val="317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69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RESPONSIVE DESIGN: USE MOBILE-FIRST MEDIA QUERIES FOR RESPONSIVE STYLING.</a:t>
            </a:r>
          </a:p>
          <a:p>
            <a:pPr algn="l" marL="490061" indent="-245031" lvl="1">
              <a:lnSpc>
                <a:spcPts val="317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69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COMMENTING: ADD COMMENTS FOR CLARITY AND MAINTAINABILITY.</a:t>
            </a:r>
          </a:p>
          <a:p>
            <a:pPr algn="l">
              <a:lnSpc>
                <a:spcPts val="3177"/>
              </a:lnSpc>
              <a:spcBef>
                <a:spcPct val="0"/>
              </a:spcBef>
            </a:pPr>
          </a:p>
          <a:p>
            <a:pPr algn="l">
              <a:lnSpc>
                <a:spcPts val="3177"/>
              </a:lnSpc>
              <a:spcBef>
                <a:spcPct val="0"/>
              </a:spcBef>
            </a:pPr>
            <a:r>
              <a:rPr lang="en-US" b="true" sz="2269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3. JAVASCRIPT STANDARDS:</a:t>
            </a:r>
          </a:p>
          <a:p>
            <a:pPr algn="l" marL="490061" indent="-245031" lvl="1">
              <a:lnSpc>
                <a:spcPts val="317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69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VARIABLES AND FUNCTIONS: USE CAMELCASE (E.G., LOGINUSER(), ADDTOCART()).</a:t>
            </a:r>
          </a:p>
          <a:p>
            <a:pPr algn="l" marL="490061" indent="-245031" lvl="1">
              <a:lnSpc>
                <a:spcPts val="317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69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CONSTANTS: USE UPPERCASE (E.G., MAX_COUNT).</a:t>
            </a:r>
          </a:p>
          <a:p>
            <a:pPr algn="l" marL="490061" indent="-245031" lvl="1">
              <a:lnSpc>
                <a:spcPts val="317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69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ES6+ FEATURES: USE LET, CONST, ARROW FUNCTIONS, TEMPLATE LITERALS.</a:t>
            </a:r>
          </a:p>
          <a:p>
            <a:pPr algn="l" marL="490061" indent="-245031" lvl="1">
              <a:lnSpc>
                <a:spcPts val="317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69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AVOID GLOBAL SCOPE POLLUTION: ENCAPSULATE LOGIC IN WINDOW.ONLOAD OR IIFE (IMMEDIATELY INVOKED FUNCTION EXPRESSIONS).</a:t>
            </a:r>
          </a:p>
          <a:p>
            <a:pPr algn="l" marL="490061" indent="-245031" lvl="1">
              <a:lnSpc>
                <a:spcPts val="317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69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EVENT DELEGATION: PREFER EVENT DELEGATION FOR HANDLING MULTIPLE ELEMENTS.</a:t>
            </a:r>
          </a:p>
          <a:p>
            <a:pPr algn="l" marL="490061" indent="-245031" lvl="1">
              <a:lnSpc>
                <a:spcPts val="317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69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ERROR HANDLING: USE TRY-CATCH BLOCKS FOR ERROR HANDLING.</a:t>
            </a:r>
          </a:p>
          <a:p>
            <a:pPr algn="l" marL="490061" indent="-245031" lvl="1">
              <a:lnSpc>
                <a:spcPts val="317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69">
                <a:solidFill>
                  <a:srgbClr val="2C46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MODULAR JAVASCRIPT: USE SEPARATE FILES FOR DIFFERENT COMPONENTS</a:t>
            </a:r>
          </a:p>
          <a:p>
            <a:pPr algn="l">
              <a:lnSpc>
                <a:spcPts val="3177"/>
              </a:lnSpc>
              <a:spcBef>
                <a:spcPct val="0"/>
              </a:spcBef>
            </a:pPr>
          </a:p>
          <a:p>
            <a:pPr algn="l">
              <a:lnSpc>
                <a:spcPts val="317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DAG6JhbLyl4</dc:identifier>
  <dcterms:modified xsi:type="dcterms:W3CDTF">2011-08-01T06:04:30Z</dcterms:modified>
  <cp:revision>1</cp:revision>
  <dc:title>Soul Of bangladesh</dc:title>
</cp:coreProperties>
</file>